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4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0"/>
  </p:notesMasterIdLst>
  <p:sldIdLst>
    <p:sldId id="441" r:id="rId5"/>
    <p:sldId id="317" r:id="rId6"/>
    <p:sldId id="278" r:id="rId7"/>
    <p:sldId id="411" r:id="rId8"/>
    <p:sldId id="330" r:id="rId9"/>
    <p:sldId id="443" r:id="rId10"/>
    <p:sldId id="445" r:id="rId11"/>
    <p:sldId id="473" r:id="rId12"/>
    <p:sldId id="475" r:id="rId13"/>
    <p:sldId id="480" r:id="rId14"/>
    <p:sldId id="476" r:id="rId15"/>
    <p:sldId id="477" r:id="rId16"/>
    <p:sldId id="481" r:id="rId17"/>
    <p:sldId id="492" r:id="rId18"/>
    <p:sldId id="482" r:id="rId19"/>
    <p:sldId id="493" r:id="rId20"/>
    <p:sldId id="453" r:id="rId21"/>
    <p:sldId id="447" r:id="rId22"/>
    <p:sldId id="478" r:id="rId23"/>
    <p:sldId id="484" r:id="rId24"/>
    <p:sldId id="485" r:id="rId25"/>
    <p:sldId id="457" r:id="rId26"/>
    <p:sldId id="490" r:id="rId27"/>
    <p:sldId id="491" r:id="rId28"/>
    <p:sldId id="368" r:id="rId29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INSTRUCTIONS" id="{05500FCB-E53B-D04D-82CA-51F0140D22FE}">
          <p14:sldIdLst/>
        </p14:section>
        <p14:section name="TEMPLATE" id="{D5889D11-304D-6243-AE57-2F1B22C9EA73}">
          <p14:sldIdLst>
            <p14:sldId id="441"/>
            <p14:sldId id="317"/>
            <p14:sldId id="278"/>
            <p14:sldId id="411"/>
            <p14:sldId id="330"/>
            <p14:sldId id="443"/>
            <p14:sldId id="445"/>
            <p14:sldId id="473"/>
            <p14:sldId id="475"/>
            <p14:sldId id="480"/>
            <p14:sldId id="476"/>
            <p14:sldId id="477"/>
            <p14:sldId id="481"/>
            <p14:sldId id="492"/>
            <p14:sldId id="482"/>
            <p14:sldId id="493"/>
            <p14:sldId id="453"/>
            <p14:sldId id="447"/>
            <p14:sldId id="478"/>
            <p14:sldId id="484"/>
            <p14:sldId id="485"/>
            <p14:sldId id="457"/>
            <p14:sldId id="490"/>
            <p14:sldId id="491"/>
            <p14:sldId id="368"/>
          </p14:sldIdLst>
        </p14:section>
        <p14:section name="ICONS" id="{8C85D8F0-62C4-0343-88F9-FAC9E8239E02}">
          <p14:sldIdLst/>
        </p14:section>
        <p14:section name="LOGOS" id="{D103A325-794A-8C48-A8D9-159FD578D2A3}">
          <p14:sldIdLst/>
        </p14:section>
        <p14:section name="END SLIDE" id="{4C4AAE4A-8089-C643-A5A0-202A1E6D0FA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an Waisgrais" initials="SW" lastIdx="5" clrIdx="0">
    <p:extLst>
      <p:ext uri="{19B8F6BF-5375-455C-9EA6-DF929625EA0E}">
        <p15:presenceInfo xmlns:p15="http://schemas.microsoft.com/office/powerpoint/2012/main" userId="S-1-5-21-889838981-920820592-1903951286-88409" providerId="AD"/>
      </p:ext>
    </p:extLst>
  </p:cmAuthor>
  <p:cmAuthor id="2" name="Antonio Canaviri" initials="AC" lastIdx="4" clrIdx="1">
    <p:extLst>
      <p:ext uri="{19B8F6BF-5375-455C-9EA6-DF929625EA0E}">
        <p15:presenceInfo xmlns:p15="http://schemas.microsoft.com/office/powerpoint/2012/main" userId="S-1-5-21-889838981-920820592-1903951286-26317" providerId="AD"/>
      </p:ext>
    </p:extLst>
  </p:cmAuthor>
  <p:cmAuthor id="3" name="Sebastian Waisgrais" initials="SW [2]" lastIdx="7" clrIdx="2">
    <p:extLst>
      <p:ext uri="{19B8F6BF-5375-455C-9EA6-DF929625EA0E}">
        <p15:presenceInfo xmlns:p15="http://schemas.microsoft.com/office/powerpoint/2012/main" userId="S::swaisgrais@unicef.org::ae22c2e3-4089-432f-a446-84c43827b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9FC"/>
    <a:srgbClr val="269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B019B-0300-44AA-A365-D51E79590BE8}" v="47" dt="2020-04-22T14:29:17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80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aisgrais\AppData\Local\Microsoft\Windows\INetCache\Content.Outlook\5I2YQL8A\ingresos%20fina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aisgrais\AppData\Local\Microsoft\Windows\INetCache\Content.Outlook\5I2YQL8A\Transferencias%20agua%20y%20hacinamient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aisgrais\AppData\Local\Microsoft\Windows\INetCache\Content.Outlook\5I2YQL8A\Transferencias%20agua%20y%20hacinamiento%20(004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aisgrais\AppData\Local\Microsoft\Windows\INetCache\Content.Outlook\5I2YQL8A\ingresos%20fin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waisgrais\AppData\Local\Microsoft\Windows\INetCache\Content.Outlook\5I2YQL8A\ingresos%20fina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 b="1" i="0" u="none" strike="noStrike" baseline="0">
                <a:effectLst/>
              </a:rPr>
              <a:t>¿Usted cree que la cuarentena obligatoria para toda la población evitará el contagio de coronavirus en su hogar?</a:t>
            </a:r>
            <a:endParaRPr lang="es-AR" sz="2000" b="1"/>
          </a:p>
        </c:rich>
      </c:tx>
      <c:layout>
        <c:manualLayout>
          <c:xMode val="edge"/>
          <c:yMode val="edge"/>
          <c:x val="0.1201005490255747"/>
          <c:y val="3.09857141218977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857304068875444E-2"/>
          <c:y val="0.24836611353507232"/>
          <c:w val="0.91042933039167206"/>
          <c:h val="0.617103675027685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'[graficos.xlsx]1'!$B$15:$C$15</c:f>
              <c:strCache>
                <c:ptCount val="2"/>
                <c:pt idx="0">
                  <c:v>Considera que la cuarentena obligatoria evitará el contagio de corona virus </c:v>
                </c:pt>
                <c:pt idx="1">
                  <c:v>Adolescentes: consideran que estas medidas son necesarias</c:v>
                </c:pt>
              </c:strCache>
            </c:strRef>
          </c:cat>
          <c:val>
            <c:numRef>
              <c:f>'[graficos.xlsx]1'!$B$16:$C$16</c:f>
              <c:numCache>
                <c:formatCode>0.0%</c:formatCode>
                <c:ptCount val="2"/>
                <c:pt idx="0">
                  <c:v>0.96177358266528623</c:v>
                </c:pt>
                <c:pt idx="1">
                  <c:v>0.99310632220352779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26-4969-AE50-A2C23030D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65448"/>
        <c:axId val="193365840"/>
      </c:barChart>
      <c:catAx>
        <c:axId val="19336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65840"/>
        <c:crosses val="autoZero"/>
        <c:auto val="1"/>
        <c:lblAlgn val="ctr"/>
        <c:lblOffset val="100"/>
        <c:noMultiLvlLbl val="0"/>
      </c:catAx>
      <c:valAx>
        <c:axId val="193365840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65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i="0" baseline="0">
                <a:effectLst/>
              </a:rPr>
              <a:t>Percepción de la Tarjeta Alimentar en el hogar, según quintil de IPCF</a:t>
            </a:r>
            <a:endParaRPr lang="es-A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12-4C05-89C7-C4FD7EAB45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'6'!$F$5:$J$5</c:f>
              <c:strCache>
                <c:ptCount val="5"/>
                <c:pt idx="0">
                  <c:v>Total </c:v>
                </c:pt>
                <c:pt idx="1">
                  <c:v>Cuartil 1</c:v>
                </c:pt>
                <c:pt idx="2">
                  <c:v>Cuartil 2</c:v>
                </c:pt>
                <c:pt idx="3">
                  <c:v>Cuartil 3</c:v>
                </c:pt>
                <c:pt idx="4">
                  <c:v>Cuartil 4</c:v>
                </c:pt>
              </c:strCache>
            </c:strRef>
          </c:cat>
          <c:val>
            <c:numRef>
              <c:f>'6'!$F$6:$J$6</c:f>
              <c:numCache>
                <c:formatCode>0%</c:formatCode>
                <c:ptCount val="5"/>
                <c:pt idx="0">
                  <c:v>0.13987154020479792</c:v>
                </c:pt>
                <c:pt idx="1">
                  <c:v>0.32197515959318462</c:v>
                </c:pt>
                <c:pt idx="2">
                  <c:v>0.17626278082717453</c:v>
                </c:pt>
                <c:pt idx="3">
                  <c:v>6.6644938196337364E-2</c:v>
                </c:pt>
                <c:pt idx="4">
                  <c:v>4.4080729001899688E-2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12-4C05-89C7-C4FD7EAB4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874672"/>
        <c:axId val="384874280"/>
      </c:barChart>
      <c:catAx>
        <c:axId val="38487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874280"/>
        <c:crosses val="autoZero"/>
        <c:auto val="1"/>
        <c:lblAlgn val="ctr"/>
        <c:lblOffset val="100"/>
        <c:noMultiLvlLbl val="0"/>
      </c:catAx>
      <c:valAx>
        <c:axId val="3848742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874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000" b="1" dirty="0"/>
              <a:t>Hogares</a:t>
            </a:r>
            <a:r>
              <a:rPr lang="es-AR" sz="2000" b="1" baseline="0" dirty="0"/>
              <a:t> que reciben transferencias de ingresos, -Bono AUH, Tarjeta Alimentar, IFE, Bono Jubilados-Total y por cuartil de IPCF</a:t>
            </a:r>
            <a:endParaRPr lang="es-AR" sz="2000" b="1" dirty="0"/>
          </a:p>
        </c:rich>
      </c:tx>
      <c:layout>
        <c:manualLayout>
          <c:xMode val="edge"/>
          <c:yMode val="edge"/>
          <c:x val="0.10843579333168894"/>
          <c:y val="3.01223894028010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C1-4A60-B9E6-F6EBEE32A0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(2)'!$C$5:$G$5</c:f>
              <c:strCache>
                <c:ptCount val="5"/>
                <c:pt idx="0">
                  <c:v>Total </c:v>
                </c:pt>
                <c:pt idx="1">
                  <c:v>Cuartil 1</c:v>
                </c:pt>
                <c:pt idx="2">
                  <c:v>Cuartil 2</c:v>
                </c:pt>
                <c:pt idx="3">
                  <c:v>Cuartil 3</c:v>
                </c:pt>
                <c:pt idx="4">
                  <c:v>Cuartil 4</c:v>
                </c:pt>
              </c:strCache>
            </c:strRef>
          </c:cat>
          <c:val>
            <c:numRef>
              <c:f>'1 (2)'!$C$6:$G$6</c:f>
              <c:numCache>
                <c:formatCode>0.0%</c:formatCode>
                <c:ptCount val="5"/>
                <c:pt idx="0">
                  <c:v>0.35020490753339151</c:v>
                </c:pt>
                <c:pt idx="1">
                  <c:v>0.65285797111269039</c:v>
                </c:pt>
                <c:pt idx="2">
                  <c:v>0.46658701050139079</c:v>
                </c:pt>
                <c:pt idx="3">
                  <c:v>0.24481000289864144</c:v>
                </c:pt>
                <c:pt idx="4">
                  <c:v>0.13155666920968845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C1-4A60-B9E6-F6EBEE32A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336232"/>
        <c:axId val="200334272"/>
      </c:barChart>
      <c:catAx>
        <c:axId val="20033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34272"/>
        <c:crosses val="autoZero"/>
        <c:auto val="1"/>
        <c:lblAlgn val="ctr"/>
        <c:lblOffset val="100"/>
        <c:noMultiLvlLbl val="0"/>
      </c:catAx>
      <c:valAx>
        <c:axId val="200334272"/>
        <c:scaling>
          <c:orientation val="minMax"/>
          <c:max val="0.8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3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680" b="1" i="0" u="none" strike="noStrike" cap="none" normalizeH="0" baseline="0" dirty="0">
                <a:effectLst/>
              </a:rPr>
              <a:t>Hogares que reciben transferencias de ingresos, -Bono AUH, Tarjeta Alimentar, IFE, Bono Jubilados-Total </a:t>
            </a:r>
            <a:r>
              <a:rPr lang="es-AR" cap="none" baseline="0" dirty="0"/>
              <a:t>y SEGÚN COBERTURA DE SALUD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 (2)'!$F$11:$H$11</c:f>
              <c:strCache>
                <c:ptCount val="3"/>
                <c:pt idx="0">
                  <c:v>Total</c:v>
                </c:pt>
                <c:pt idx="1">
                  <c:v>Hogares con coberTura PRIVADA de salud</c:v>
                </c:pt>
                <c:pt idx="2">
                  <c:v>Hogares con coberTura PÚBLICA de salud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86-4B1B-8EA4-4660D878FD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 (2)'!$F$11:$H$11</c:f>
              <c:strCache>
                <c:ptCount val="3"/>
                <c:pt idx="0">
                  <c:v>Total</c:v>
                </c:pt>
                <c:pt idx="1">
                  <c:v>Hogares con coberTura PRIVADA de salud</c:v>
                </c:pt>
                <c:pt idx="2">
                  <c:v>Hogares con coberTura PÚBLICA de salud</c:v>
                </c:pt>
              </c:strCache>
            </c:strRef>
          </c:cat>
          <c:val>
            <c:numRef>
              <c:f>'1 (2)'!$F$12:$H$12</c:f>
              <c:numCache>
                <c:formatCode>0.0%</c:formatCode>
                <c:ptCount val="3"/>
                <c:pt idx="0" formatCode="0%">
                  <c:v>0.35</c:v>
                </c:pt>
                <c:pt idx="1">
                  <c:v>0.17399999999999999</c:v>
                </c:pt>
                <c:pt idx="2">
                  <c:v>0.628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86-4B1B-8EA4-4660D878FD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68033088"/>
        <c:axId val="368033480"/>
      </c:barChart>
      <c:catAx>
        <c:axId val="36803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033480"/>
        <c:crosses val="autoZero"/>
        <c:auto val="1"/>
        <c:lblAlgn val="ctr"/>
        <c:lblOffset val="100"/>
        <c:noMultiLvlLbl val="0"/>
      </c:catAx>
      <c:valAx>
        <c:axId val="368033480"/>
        <c:scaling>
          <c:orientation val="minMax"/>
          <c:max val="0.8"/>
        </c:scaling>
        <c:delete val="1"/>
        <c:axPos val="l"/>
        <c:numFmt formatCode="0%" sourceLinked="1"/>
        <c:majorTickMark val="none"/>
        <c:minorTickMark val="none"/>
        <c:tickLblPos val="nextTo"/>
        <c:crossAx val="36803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/>
              <a:t>Medidas de prevención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67998021986385E-2"/>
          <c:y val="0.22600101519128579"/>
          <c:w val="0.90833200197801367"/>
          <c:h val="0.643234307448214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256928"/>
        <c:axId val="99254576"/>
      </c:barChart>
      <c:catAx>
        <c:axId val="9925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54576"/>
        <c:crosses val="autoZero"/>
        <c:auto val="1"/>
        <c:lblAlgn val="ctr"/>
        <c:lblOffset val="100"/>
        <c:noMultiLvlLbl val="0"/>
      </c:catAx>
      <c:valAx>
        <c:axId val="99254576"/>
        <c:scaling>
          <c:orientation val="minMax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5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Tuvieron</a:t>
            </a:r>
            <a:r>
              <a:rPr lang="en-US" sz="2000" b="1" dirty="0"/>
              <a:t> que </a:t>
            </a:r>
            <a:r>
              <a:rPr lang="en-US" sz="2000" b="1" dirty="0" err="1"/>
              <a:t>dejar</a:t>
            </a:r>
            <a:r>
              <a:rPr lang="en-US" sz="2000" b="1" dirty="0"/>
              <a:t> de </a:t>
            </a:r>
            <a:r>
              <a:rPr lang="en-US" sz="2000" b="1" dirty="0" err="1"/>
              <a:t>comprar</a:t>
            </a:r>
            <a:r>
              <a:rPr lang="en-US" sz="2000" b="1" dirty="0"/>
              <a:t> </a:t>
            </a:r>
            <a:r>
              <a:rPr lang="en-US" sz="2000" b="1" dirty="0" err="1"/>
              <a:t>algun</a:t>
            </a:r>
            <a:r>
              <a:rPr lang="en-US" sz="2000" b="1" dirty="0"/>
              <a:t> </a:t>
            </a:r>
            <a:r>
              <a:rPr lang="en-US" sz="2000" b="1" dirty="0" err="1"/>
              <a:t>alimento</a:t>
            </a:r>
            <a:r>
              <a:rPr lang="en-US" sz="2000" b="1" baseline="0" dirty="0"/>
              <a:t> por no </a:t>
            </a:r>
            <a:r>
              <a:rPr lang="en-US" sz="2000" b="1" baseline="0" dirty="0" err="1"/>
              <a:t>tener</a:t>
            </a:r>
            <a:r>
              <a:rPr lang="en-US" sz="2000" b="1" baseline="0" dirty="0"/>
              <a:t> </a:t>
            </a:r>
            <a:r>
              <a:rPr lang="en-US" sz="2000" b="1" baseline="0" dirty="0" err="1"/>
              <a:t>dinero</a:t>
            </a:r>
            <a:r>
              <a:rPr lang="en-US" sz="2000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Sheet6!$B$1:$F$1</c:f>
              <c:strCache>
                <c:ptCount val="5"/>
                <c:pt idx="0">
                  <c:v>Total</c:v>
                </c:pt>
                <c:pt idx="1">
                  <c:v>Jefatura Femenina</c:v>
                </c:pt>
                <c:pt idx="2">
                  <c:v>Region Cuyo</c:v>
                </c:pt>
                <c:pt idx="3">
                  <c:v>Hogares Numerosos</c:v>
                </c:pt>
                <c:pt idx="4">
                  <c:v>Villas y Asentamientos</c:v>
                </c:pt>
              </c:strCache>
            </c:strRef>
          </c:cat>
          <c:val>
            <c:numRef>
              <c:f>Sheet6!$B$2:$F$2</c:f>
              <c:numCache>
                <c:formatCode>General</c:formatCode>
                <c:ptCount val="5"/>
                <c:pt idx="0">
                  <c:v>0.28299999999999997</c:v>
                </c:pt>
                <c:pt idx="1">
                  <c:v>0.31</c:v>
                </c:pt>
                <c:pt idx="2">
                  <c:v>0.37</c:v>
                </c:pt>
                <c:pt idx="3">
                  <c:v>0.39</c:v>
                </c:pt>
                <c:pt idx="4">
                  <c:v>0.45300000000000001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DC-4A9C-96E6-6251FB38D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8413663"/>
        <c:axId val="954302527"/>
      </c:barChart>
      <c:catAx>
        <c:axId val="95841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302527"/>
        <c:crosses val="autoZero"/>
        <c:auto val="1"/>
        <c:lblAlgn val="ctr"/>
        <c:lblOffset val="100"/>
        <c:noMultiLvlLbl val="0"/>
      </c:catAx>
      <c:valAx>
        <c:axId val="954302527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413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Sheet4!$B$1:$C$1</c:f>
              <c:strCache>
                <c:ptCount val="2"/>
                <c:pt idx="0">
                  <c:v>Reduccion de consumo de medicamentos total</c:v>
                </c:pt>
                <c:pt idx="1">
                  <c:v>Reduccion de consumo de medicamentos en villas o asentamientos</c:v>
                </c:pt>
              </c:strCache>
            </c:strRef>
          </c:cat>
          <c:val>
            <c:numRef>
              <c:f>Sheet4!$B$2:$C$2</c:f>
              <c:numCache>
                <c:formatCode>General</c:formatCode>
                <c:ptCount val="2"/>
                <c:pt idx="0">
                  <c:v>0.05</c:v>
                </c:pt>
                <c:pt idx="1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4-42A1-B74D-B19A3A8FD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8467663"/>
        <c:axId val="963613215"/>
      </c:barChart>
      <c:catAx>
        <c:axId val="958467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3613215"/>
        <c:crosses val="autoZero"/>
        <c:auto val="1"/>
        <c:lblAlgn val="ctr"/>
        <c:lblOffset val="100"/>
        <c:noMultiLvlLbl val="0"/>
      </c:catAx>
      <c:valAx>
        <c:axId val="963613215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846766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Sheet7!$B$1</c:f>
              <c:strCache>
                <c:ptCount val="1"/>
                <c:pt idx="0">
                  <c:v>Habitualmente, ¿alguno de los niños, niñas o adolescentes del hogar, come en comedor escolar?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95-4070-861A-3064D62A03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95-4070-861A-3064D62A03E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Sheet7!$B$2:$B$3</c:f>
              <c:numCache>
                <c:formatCode>General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95-4070-861A-3064D62A0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Sheet7!$D$1</c:f>
              <c:strCache>
                <c:ptCount val="1"/>
                <c:pt idx="0">
                  <c:v>En estos días de cuarentena, ¿la atención en los comedores sigue manteniendo la misma frecuencia?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BF4-41CC-BDA8-F4C0A01E4AE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Sheet7!$C$2:$C$3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Sheet7!$D$2:$D$3</c:f>
              <c:numCache>
                <c:formatCode>General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A-4AF5-BF6A-BF0E5F2CC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4964751"/>
        <c:axId val="862935439"/>
      </c:barChart>
      <c:catAx>
        <c:axId val="86496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935439"/>
        <c:crosses val="autoZero"/>
        <c:auto val="1"/>
        <c:lblAlgn val="ctr"/>
        <c:lblOffset val="100"/>
        <c:noMultiLvlLbl val="0"/>
      </c:catAx>
      <c:valAx>
        <c:axId val="862935439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96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/>
              <a:t>Medidas de prevención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67998021986385E-2"/>
          <c:y val="0.22600101519128579"/>
          <c:w val="0.90833200197801367"/>
          <c:h val="0.643234307448214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253440"/>
        <c:axId val="196810280"/>
      </c:barChart>
      <c:catAx>
        <c:axId val="2082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10280"/>
        <c:crosses val="autoZero"/>
        <c:auto val="1"/>
        <c:lblAlgn val="ctr"/>
        <c:lblOffset val="100"/>
        <c:noMultiLvlLbl val="0"/>
      </c:catAx>
      <c:valAx>
        <c:axId val="196810280"/>
        <c:scaling>
          <c:orientation val="minMax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5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400" dirty="0"/>
              <a:t>Actividade</a:t>
            </a:r>
            <a:r>
              <a:rPr lang="es-AR" sz="2400" baseline="0" dirty="0"/>
              <a:t>s con </a:t>
            </a:r>
          </a:p>
          <a:p>
            <a:pPr>
              <a:defRPr/>
            </a:pPr>
            <a:r>
              <a:rPr lang="es-AR" sz="2400" baseline="0" dirty="0"/>
              <a:t>mayor sobrecarga</a:t>
            </a:r>
            <a:endParaRPr lang="es-AR" sz="2400" dirty="0"/>
          </a:p>
        </c:rich>
      </c:tx>
      <c:layout>
        <c:manualLayout>
          <c:xMode val="edge"/>
          <c:yMode val="edge"/>
          <c:x val="0.48813747166959298"/>
          <c:y val="0.10664336825101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568364405789769E-2"/>
          <c:y val="0.19243533663745743"/>
          <c:w val="0.93930713831609924"/>
          <c:h val="0.70747164543154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'11'!$D$3:$H$3</c:f>
              <c:strCache>
                <c:ptCount val="5"/>
                <c:pt idx="0">
                  <c:v>Mujeres que sienten mayor sobrecarga</c:v>
                </c:pt>
                <c:pt idx="1">
                  <c:v>Ayuda en las tareas escolares</c:v>
                </c:pt>
                <c:pt idx="2">
                  <c:v>Limpieza de la casa</c:v>
                </c:pt>
                <c:pt idx="3">
                  <c:v>Cuidado de niños</c:v>
                </c:pt>
                <c:pt idx="4">
                  <c:v>Preparación de las comidas</c:v>
                </c:pt>
              </c:strCache>
            </c:strRef>
          </c:cat>
          <c:val>
            <c:numRef>
              <c:f>'11'!$D$4:$H$4</c:f>
              <c:numCache>
                <c:formatCode>0%</c:formatCode>
                <c:ptCount val="5"/>
                <c:pt idx="0">
                  <c:v>0.51440208838986645</c:v>
                </c:pt>
                <c:pt idx="1">
                  <c:v>0.21795760948058215</c:v>
                </c:pt>
                <c:pt idx="2">
                  <c:v>0.35280133264545699</c:v>
                </c:pt>
                <c:pt idx="3">
                  <c:v>0.27751722620539704</c:v>
                </c:pt>
                <c:pt idx="4">
                  <c:v>0.19253466898418417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B-4F10-9ABF-CE8BCDCB4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288168"/>
        <c:axId val="217287776"/>
      </c:barChart>
      <c:catAx>
        <c:axId val="21728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287776"/>
        <c:crosses val="autoZero"/>
        <c:auto val="1"/>
        <c:lblAlgn val="ctr"/>
        <c:lblOffset val="100"/>
        <c:noMultiLvlLbl val="0"/>
      </c:catAx>
      <c:valAx>
        <c:axId val="2172877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288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Cumplimiento de la cuarentena en su barrio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Sheet2!$B$1:$C$1</c:f>
              <c:strCache>
                <c:ptCount val="2"/>
                <c:pt idx="0">
                  <c:v>Según lo que observa en su barrio / vecindario, ¿usted cree que la gente está cumpliendo la cuarentena?</c:v>
                </c:pt>
                <c:pt idx="1">
                  <c:v>Cuando el barrio está ubicado en una villa o asentamiento</c:v>
                </c:pt>
              </c:strCache>
            </c:strRef>
          </c:cat>
          <c:val>
            <c:numRef>
              <c:f>Sheet2!$B$2:$C$2</c:f>
              <c:numCache>
                <c:formatCode>General</c:formatCode>
                <c:ptCount val="2"/>
                <c:pt idx="0">
                  <c:v>0.73499999999999999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3E-4360-9BBF-DC6F91350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5828767"/>
        <c:axId val="711180447"/>
      </c:barChart>
      <c:catAx>
        <c:axId val="85582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180447"/>
        <c:crosses val="autoZero"/>
        <c:auto val="1"/>
        <c:lblAlgn val="ctr"/>
        <c:lblOffset val="100"/>
        <c:noMultiLvlLbl val="0"/>
      </c:catAx>
      <c:valAx>
        <c:axId val="711180447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582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/>
              <a:t>Medidas de prevención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67998021986385E-2"/>
          <c:y val="0.22600101519128579"/>
          <c:w val="0.90833200197801367"/>
          <c:h val="0.643234307448214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770576"/>
        <c:axId val="208768616"/>
      </c:barChart>
      <c:catAx>
        <c:axId val="20877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68616"/>
        <c:crosses val="autoZero"/>
        <c:auto val="1"/>
        <c:lblAlgn val="ctr"/>
        <c:lblOffset val="100"/>
        <c:noMultiLvlLbl val="0"/>
      </c:catAx>
      <c:valAx>
        <c:axId val="208768616"/>
        <c:scaling>
          <c:orientation val="minMax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7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000" b="1"/>
              <a:t>Tareas escolares: frecuencia</a:t>
            </a:r>
            <a:r>
              <a:rPr lang="es-AR" sz="2000" b="1" baseline="0"/>
              <a:t> </a:t>
            </a:r>
          </a:p>
          <a:p>
            <a:pPr>
              <a:defRPr sz="2000"/>
            </a:pPr>
            <a:r>
              <a:rPr lang="es-AR" sz="2000" b="1" baseline="0"/>
              <a:t>y contacto con el sistema educativo</a:t>
            </a:r>
            <a:endParaRPr lang="es-AR" sz="2000" b="1"/>
          </a:p>
        </c:rich>
      </c:tx>
      <c:layout>
        <c:manualLayout>
          <c:xMode val="edge"/>
          <c:yMode val="edge"/>
          <c:x val="0.43578407870291402"/>
          <c:y val="3.9656781485279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144414683957456E-2"/>
          <c:y val="1.7529780642572573E-2"/>
          <c:w val="0.92943648953286284"/>
          <c:h val="0.760276105047629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'12'!$E$5:$G$5</c:f>
              <c:strCache>
                <c:ptCount val="3"/>
                <c:pt idx="0">
                  <c:v>Hogares cuyos niños y/o adolescentes tienen tareas escolares</c:v>
                </c:pt>
                <c:pt idx="1">
                  <c:v>Sin devolución por parte del docente</c:v>
                </c:pt>
                <c:pt idx="2">
                  <c:v>Sin contacto con docentes</c:v>
                </c:pt>
              </c:strCache>
            </c:strRef>
          </c:cat>
          <c:val>
            <c:numRef>
              <c:f>'12'!$E$6:$G$6</c:f>
              <c:numCache>
                <c:formatCode>0.0%</c:formatCode>
                <c:ptCount val="3"/>
                <c:pt idx="0">
                  <c:v>0.81184779505830862</c:v>
                </c:pt>
                <c:pt idx="1">
                  <c:v>0.31</c:v>
                </c:pt>
                <c:pt idx="2">
                  <c:v>0.23405796555181449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7-440A-A708-4C21FEEF7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804104"/>
        <c:axId val="198803712"/>
      </c:barChart>
      <c:catAx>
        <c:axId val="19880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03712"/>
        <c:crosses val="autoZero"/>
        <c:auto val="1"/>
        <c:lblAlgn val="ctr"/>
        <c:lblOffset val="100"/>
        <c:noMultiLvlLbl val="0"/>
      </c:catAx>
      <c:valAx>
        <c:axId val="1988037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80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/>
              <a:t>Medidas de prevención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67998021986385E-2"/>
          <c:y val="0.22600101519128579"/>
          <c:w val="0.90833200197801367"/>
          <c:h val="0.643234307448214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445112"/>
        <c:axId val="379445504"/>
      </c:barChart>
      <c:catAx>
        <c:axId val="37944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445504"/>
        <c:crosses val="autoZero"/>
        <c:auto val="1"/>
        <c:lblAlgn val="ctr"/>
        <c:lblOffset val="100"/>
        <c:noMultiLvlLbl val="0"/>
      </c:catAx>
      <c:valAx>
        <c:axId val="379445504"/>
        <c:scaling>
          <c:orientation val="minMax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44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Sheet1!$B$6:$B$9</c:f>
              <c:strCache>
                <c:ptCount val="4"/>
                <c:pt idx="0">
                  <c:v>Se siente indiferente</c:v>
                </c:pt>
                <c:pt idx="1">
                  <c:v>Se siente asustado</c:v>
                </c:pt>
                <c:pt idx="2">
                  <c:v>Se siente angustiado</c:v>
                </c:pt>
                <c:pt idx="3">
                  <c:v>Se siente deprimido</c:v>
                </c:pt>
              </c:strCache>
            </c:strRef>
          </c:cat>
          <c:val>
            <c:numRef>
              <c:f>Sheet1!$C$6:$C$9</c:f>
              <c:numCache>
                <c:formatCode>0.0%</c:formatCode>
                <c:ptCount val="4"/>
                <c:pt idx="0" formatCode="0%">
                  <c:v>0.13</c:v>
                </c:pt>
                <c:pt idx="1">
                  <c:v>0.22500000000000001</c:v>
                </c:pt>
                <c:pt idx="2">
                  <c:v>0.157</c:v>
                </c:pt>
                <c:pt idx="3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4-4E24-BE0B-7853BB977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3713103"/>
        <c:axId val="1539050127"/>
      </c:barChart>
      <c:catAx>
        <c:axId val="149371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050127"/>
        <c:crosses val="autoZero"/>
        <c:auto val="1"/>
        <c:lblAlgn val="ctr"/>
        <c:lblOffset val="100"/>
        <c:noMultiLvlLbl val="0"/>
      </c:catAx>
      <c:valAx>
        <c:axId val="1539050127"/>
        <c:scaling>
          <c:orientation val="minMax"/>
          <c:max val="0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3713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200" b="1"/>
              <a:t>Presencia</a:t>
            </a:r>
            <a:r>
              <a:rPr lang="es-AR" sz="2200" b="1" baseline="0"/>
              <a:t> de personas de riesgo en el hogar</a:t>
            </a:r>
            <a:endParaRPr lang="es-AR" sz="2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E3-4765-9C20-8B4C3C4E5C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'5'!$D$3:$I$3</c:f>
              <c:strCache>
                <c:ptCount val="5"/>
                <c:pt idx="0">
                  <c:v>Presencia de personas con riesgos</c:v>
                </c:pt>
                <c:pt idx="1">
                  <c:v>Mayores de 60 años</c:v>
                </c:pt>
                <c:pt idx="2">
                  <c:v>Diabetes</c:v>
                </c:pt>
                <c:pt idx="3">
                  <c:v>Cardiopatías</c:v>
                </c:pt>
                <c:pt idx="4">
                  <c:v>Asma y/u otras enfermedades respiratorias</c:v>
                </c:pt>
              </c:strCache>
            </c:strRef>
          </c:cat>
          <c:val>
            <c:numRef>
              <c:f>'5'!$D$4:$I$4</c:f>
              <c:numCache>
                <c:formatCode>0%</c:formatCode>
                <c:ptCount val="5"/>
                <c:pt idx="0" formatCode="0.0%">
                  <c:v>0.33537934528810265</c:v>
                </c:pt>
                <c:pt idx="1">
                  <c:v>0.41477061919794439</c:v>
                </c:pt>
                <c:pt idx="2">
                  <c:v>0.16806385637940577</c:v>
                </c:pt>
                <c:pt idx="3">
                  <c:v>0.10439274505705239</c:v>
                </c:pt>
                <c:pt idx="4">
                  <c:v>0.4260753672503258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3-4765-9C20-8B4C3C4E5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090912"/>
        <c:axId val="203801216"/>
      </c:barChart>
      <c:catAx>
        <c:axId val="21909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01216"/>
        <c:crosses val="autoZero"/>
        <c:auto val="1"/>
        <c:lblAlgn val="ctr"/>
        <c:lblOffset val="100"/>
        <c:noMultiLvlLbl val="0"/>
      </c:catAx>
      <c:valAx>
        <c:axId val="203801216"/>
        <c:scaling>
          <c:orientation val="minMax"/>
          <c:max val="0.75000000000000011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09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Sheet3!$B$2</c:f>
              <c:strCache>
                <c:ptCount val="1"/>
                <c:pt idx="0">
                  <c:v>¿Cuentan en el hogar con insumos de prevención, limpieza y desinfección suficientes?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07-4FDA-9283-33F1D13BB0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07-4FDA-9283-33F1D13BB01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Sheet3!$A$3:$A$4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Sheet3!$B$3:$B$4</c:f>
              <c:numCache>
                <c:formatCode>General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07-4FDA-9283-33F1D13BB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Sheet3!$D$2</c:f>
              <c:strCache>
                <c:ptCount val="1"/>
                <c:pt idx="0">
                  <c:v>¿Cuál o cuáles diría usted que le faltan?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Sheet3!$C$3:$C$6</c:f>
              <c:strCache>
                <c:ptCount val="4"/>
                <c:pt idx="0">
                  <c:v>Alcohol en gel</c:v>
                </c:pt>
                <c:pt idx="1">
                  <c:v>Lavandina</c:v>
                </c:pt>
                <c:pt idx="2">
                  <c:v>Alcohol</c:v>
                </c:pt>
                <c:pt idx="3">
                  <c:v>Barbijos </c:v>
                </c:pt>
              </c:strCache>
            </c:strRef>
          </c:cat>
          <c:val>
            <c:numRef>
              <c:f>Sheet3!$D$3:$D$6</c:f>
              <c:numCache>
                <c:formatCode>General</c:formatCode>
                <c:ptCount val="4"/>
                <c:pt idx="0">
                  <c:v>0.67</c:v>
                </c:pt>
                <c:pt idx="1">
                  <c:v>0.56999999999999995</c:v>
                </c:pt>
                <c:pt idx="2">
                  <c:v>0.47</c:v>
                </c:pt>
                <c:pt idx="3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E-4A2B-A857-BE963799A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1012639"/>
        <c:axId val="954340799"/>
      </c:barChart>
      <c:catAx>
        <c:axId val="951012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340799"/>
        <c:crosses val="autoZero"/>
        <c:auto val="1"/>
        <c:lblAlgn val="ctr"/>
        <c:lblOffset val="100"/>
        <c:noMultiLvlLbl val="0"/>
      </c:catAx>
      <c:valAx>
        <c:axId val="954340799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012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200" b="1"/>
              <a:t>Hogares</a:t>
            </a:r>
            <a:r>
              <a:rPr lang="es-AR" sz="2200" b="1" baseline="0"/>
              <a:t> que </a:t>
            </a:r>
            <a:r>
              <a:rPr lang="es-AR" sz="2200" b="1"/>
              <a:t>perdieron </a:t>
            </a:r>
            <a:r>
              <a:rPr lang="es-AR" sz="2200" b="1" baseline="0"/>
              <a:t>empleo, según </a:t>
            </a:r>
            <a:r>
              <a:rPr lang="es-AR" sz="2200" b="1" baseline="0" err="1"/>
              <a:t>quartil</a:t>
            </a:r>
            <a:r>
              <a:rPr lang="es-AR" sz="2200" b="1" baseline="0"/>
              <a:t> de IPCF</a:t>
            </a:r>
            <a:endParaRPr lang="es-AR" sz="22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8614010311638681E-2"/>
          <c:y val="0.2223730338417963"/>
          <c:w val="0.91342744758323724"/>
          <c:h val="0.677075979493088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0D-4951-A209-0892F0E27D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'2'!$F$4:$J$4</c:f>
              <c:strCache>
                <c:ptCount val="5"/>
                <c:pt idx="0">
                  <c:v>Total </c:v>
                </c:pt>
                <c:pt idx="1">
                  <c:v>Cuartil 1</c:v>
                </c:pt>
                <c:pt idx="2">
                  <c:v>Cuartil 2</c:v>
                </c:pt>
                <c:pt idx="3">
                  <c:v>Cuartil 3</c:v>
                </c:pt>
                <c:pt idx="4">
                  <c:v>Cuartil 4</c:v>
                </c:pt>
              </c:strCache>
            </c:strRef>
          </c:cat>
          <c:val>
            <c:numRef>
              <c:f>'2'!$F$5:$J$5</c:f>
              <c:numCache>
                <c:formatCode>0.0%</c:formatCode>
                <c:ptCount val="5"/>
                <c:pt idx="0">
                  <c:v>7.215924993459566E-2</c:v>
                </c:pt>
                <c:pt idx="1">
                  <c:v>9.8746198704186924E-2</c:v>
                </c:pt>
                <c:pt idx="2">
                  <c:v>6.7891317727904452E-2</c:v>
                </c:pt>
                <c:pt idx="3">
                  <c:v>4.0014860640667803E-2</c:v>
                </c:pt>
                <c:pt idx="4">
                  <c:v>4.7657866486650706E-2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0D-4951-A209-0892F0E27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955008"/>
        <c:axId val="385519624"/>
      </c:barChart>
      <c:catAx>
        <c:axId val="29495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519624"/>
        <c:crosses val="autoZero"/>
        <c:auto val="1"/>
        <c:lblAlgn val="ctr"/>
        <c:lblOffset val="100"/>
        <c:noMultiLvlLbl val="0"/>
      </c:catAx>
      <c:valAx>
        <c:axId val="385519624"/>
        <c:scaling>
          <c:orientation val="minMax"/>
          <c:max val="0.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95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/>
              <a:t>Medidas de prevención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67998021986385E-2"/>
          <c:y val="0.22600101519128579"/>
          <c:w val="0.90833200197801367"/>
          <c:h val="0.643234307448214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418872"/>
        <c:axId val="46697832"/>
      </c:barChart>
      <c:catAx>
        <c:axId val="197418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97832"/>
        <c:crosses val="autoZero"/>
        <c:auto val="1"/>
        <c:lblAlgn val="ctr"/>
        <c:lblOffset val="100"/>
        <c:noMultiLvlLbl val="0"/>
      </c:catAx>
      <c:valAx>
        <c:axId val="46697832"/>
        <c:scaling>
          <c:orientation val="minMax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1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u="none" strike="noStrike" baseline="0">
                <a:effectLst/>
              </a:rPr>
              <a:t>¿En el </a:t>
            </a:r>
            <a:r>
              <a:rPr lang="en-US" sz="2000" b="1" i="0" u="none" strike="noStrike" baseline="0" err="1">
                <a:effectLst/>
              </a:rPr>
              <a:t>hogar</a:t>
            </a:r>
            <a:r>
              <a:rPr lang="en-US" sz="2000" b="1" i="0" u="none" strike="noStrike" baseline="0">
                <a:effectLst/>
              </a:rPr>
              <a:t> </a:t>
            </a:r>
            <a:r>
              <a:rPr lang="en-US" sz="2000" b="1" i="0" u="none" strike="noStrike" baseline="0" err="1">
                <a:effectLst/>
              </a:rPr>
              <a:t>tuvieron</a:t>
            </a:r>
            <a:r>
              <a:rPr lang="en-US" sz="2000" b="1" i="0" u="none" strike="noStrike" baseline="0">
                <a:effectLst/>
              </a:rPr>
              <a:t> que </a:t>
            </a:r>
            <a:r>
              <a:rPr lang="en-US" sz="2000" b="1" i="0" u="none" strike="noStrike" baseline="0" err="1">
                <a:effectLst/>
              </a:rPr>
              <a:t>dejar</a:t>
            </a:r>
            <a:r>
              <a:rPr lang="en-US" sz="2000" b="1" i="0" u="none" strike="noStrike" baseline="0">
                <a:effectLst/>
              </a:rPr>
              <a:t> de </a:t>
            </a:r>
            <a:r>
              <a:rPr lang="en-US" sz="2000" b="1" i="0" u="none" strike="noStrike" baseline="0" err="1">
                <a:effectLst/>
              </a:rPr>
              <a:t>pagar</a:t>
            </a:r>
            <a:r>
              <a:rPr lang="en-US" sz="2000" b="1" i="0" u="none" strike="noStrike" baseline="0">
                <a:effectLst/>
              </a:rPr>
              <a:t> </a:t>
            </a:r>
            <a:r>
              <a:rPr lang="en-US" sz="2000" b="1" i="0" u="none" strike="noStrike" baseline="0" err="1">
                <a:effectLst/>
              </a:rPr>
              <a:t>algún</a:t>
            </a:r>
            <a:r>
              <a:rPr lang="en-US" sz="2000" b="1" i="0" u="none" strike="noStrike" baseline="0">
                <a:effectLst/>
              </a:rPr>
              <a:t> </a:t>
            </a:r>
            <a:r>
              <a:rPr lang="en-US" sz="2000" b="1" i="0" u="none" strike="noStrike" baseline="0" err="1">
                <a:effectLst/>
              </a:rPr>
              <a:t>servicio</a:t>
            </a:r>
            <a:r>
              <a:rPr lang="en-US" sz="2000" b="1" i="0" u="none" strike="noStrike" baseline="0">
                <a:effectLst/>
              </a:rPr>
              <a:t>, </a:t>
            </a:r>
            <a:r>
              <a:rPr lang="en-US" sz="2000" b="1" i="0" u="none" strike="noStrike" baseline="0" err="1">
                <a:effectLst/>
              </a:rPr>
              <a:t>como</a:t>
            </a:r>
            <a:r>
              <a:rPr lang="en-US" sz="2000" b="1" i="0" u="none" strike="noStrike" baseline="0">
                <a:effectLst/>
              </a:rPr>
              <a:t> por </a:t>
            </a:r>
            <a:r>
              <a:rPr lang="en-US" sz="2000" b="1" i="0" u="none" strike="noStrike" baseline="0" err="1">
                <a:effectLst/>
              </a:rPr>
              <a:t>ejemplo</a:t>
            </a:r>
            <a:r>
              <a:rPr lang="en-US" sz="2000" b="1" i="0" u="none" strike="noStrike" baseline="0">
                <a:effectLst/>
              </a:rPr>
              <a:t>, la luz, el gas, el </a:t>
            </a:r>
            <a:r>
              <a:rPr lang="en-US" sz="2000" b="1" i="0" u="none" strike="noStrike" baseline="0" err="1">
                <a:effectLst/>
              </a:rPr>
              <a:t>alquiler</a:t>
            </a:r>
            <a:r>
              <a:rPr lang="en-US" sz="2000" b="1" i="0" u="none" strike="noStrike" baseline="0">
                <a:effectLst/>
              </a:rPr>
              <a:t>? (</a:t>
            </a:r>
            <a:r>
              <a:rPr lang="en-US" sz="2000" b="1" i="0" u="none" strike="noStrike" baseline="0" err="1">
                <a:effectLst/>
              </a:rPr>
              <a:t>Respuestas</a:t>
            </a:r>
            <a:r>
              <a:rPr lang="en-US" sz="2000" b="1" i="0" u="none" strike="noStrike" baseline="0">
                <a:effectLst/>
              </a:rPr>
              <a:t> </a:t>
            </a:r>
            <a:r>
              <a:rPr lang="en-US" sz="2000" b="1" i="0" u="none" strike="noStrike" baseline="0" err="1">
                <a:effectLst/>
              </a:rPr>
              <a:t>múltiples</a:t>
            </a:r>
            <a:r>
              <a:rPr lang="en-US" sz="2000" b="1" i="0" u="none" strike="noStrike" baseline="0">
                <a:effectLst/>
              </a:rPr>
              <a:t>) 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Sheet5!$A$2:$A$9</c:f>
              <c:strCache>
                <c:ptCount val="8"/>
                <c:pt idx="0">
                  <c:v>Si, la luz/gas/teléfono/celular/internet</c:v>
                </c:pt>
                <c:pt idx="1">
                  <c:v>Si, el alquiler</c:v>
                </c:pt>
                <c:pt idx="2">
                  <c:v>Si, las expensas</c:v>
                </c:pt>
                <c:pt idx="3">
                  <c:v>Si, el impuesto municipal/provincial</c:v>
                </c:pt>
                <c:pt idx="4">
                  <c:v>Si, la tarjeta de crédito</c:v>
                </c:pt>
                <c:pt idx="5">
                  <c:v>Si, la prepaga</c:v>
                </c:pt>
                <c:pt idx="6">
                  <c:v>Si, patentes de autos</c:v>
                </c:pt>
                <c:pt idx="7">
                  <c:v>Ninguno</c:v>
                </c:pt>
              </c:strCache>
            </c:strRef>
          </c:cat>
          <c:val>
            <c:numRef>
              <c:f>Sheet5!$B$2:$B$9</c:f>
              <c:numCache>
                <c:formatCode>General</c:formatCode>
                <c:ptCount val="8"/>
                <c:pt idx="0">
                  <c:v>0.34</c:v>
                </c:pt>
                <c:pt idx="1">
                  <c:v>0.03</c:v>
                </c:pt>
                <c:pt idx="2">
                  <c:v>0.01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0.01</c:v>
                </c:pt>
                <c:pt idx="6">
                  <c:v>0.01</c:v>
                </c:pt>
                <c:pt idx="7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C-45C5-800B-A8F8C9EF9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1339855"/>
        <c:axId val="961551007"/>
      </c:barChart>
      <c:catAx>
        <c:axId val="861339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1551007"/>
        <c:crosses val="autoZero"/>
        <c:auto val="1"/>
        <c:lblAlgn val="ctr"/>
        <c:lblOffset val="100"/>
        <c:noMultiLvlLbl val="0"/>
      </c:catAx>
      <c:valAx>
        <c:axId val="9615510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339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800" b="1" i="0" baseline="0">
                <a:effectLst/>
              </a:rPr>
              <a:t>Percepción del Bono de la AUH en el hogar, según quintil de IPCF</a:t>
            </a:r>
            <a:endParaRPr lang="es-AR">
              <a:effectLst/>
            </a:endParaRPr>
          </a:p>
        </c:rich>
      </c:tx>
      <c:layout>
        <c:manualLayout>
          <c:xMode val="edge"/>
          <c:yMode val="edge"/>
          <c:x val="0.16969070886049778"/>
          <c:y val="2.606528400034133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187610303226741E-2"/>
          <c:y val="0.133667067070076"/>
          <c:w val="0.92950050774023185"/>
          <c:h val="0.77657998453109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2C-49E1-92FF-E1C8DEBCDA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'5'!$F$5:$J$5</c:f>
              <c:strCache>
                <c:ptCount val="5"/>
                <c:pt idx="0">
                  <c:v>Total </c:v>
                </c:pt>
                <c:pt idx="1">
                  <c:v>Cuartil 1</c:v>
                </c:pt>
                <c:pt idx="2">
                  <c:v>Cuartil 2</c:v>
                </c:pt>
                <c:pt idx="3">
                  <c:v>Cuartil 3</c:v>
                </c:pt>
                <c:pt idx="4">
                  <c:v>Cuartil 4</c:v>
                </c:pt>
              </c:strCache>
            </c:strRef>
          </c:cat>
          <c:val>
            <c:numRef>
              <c:f>'5'!$F$6:$J$6</c:f>
              <c:numCache>
                <c:formatCode>0.0%</c:formatCode>
                <c:ptCount val="5"/>
                <c:pt idx="0">
                  <c:v>0.27846180916413071</c:v>
                </c:pt>
                <c:pt idx="1">
                  <c:v>0.54167054854165975</c:v>
                </c:pt>
                <c:pt idx="2">
                  <c:v>0.38582574657206986</c:v>
                </c:pt>
                <c:pt idx="3">
                  <c:v>0.18199998094789657</c:v>
                </c:pt>
                <c:pt idx="4">
                  <c:v>9.6835271276281457E-2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E2C-49E1-92FF-E1C8DEBCD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140192"/>
        <c:axId val="148140584"/>
      </c:barChart>
      <c:catAx>
        <c:axId val="14814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140584"/>
        <c:crosses val="autoZero"/>
        <c:auto val="1"/>
        <c:lblAlgn val="ctr"/>
        <c:lblOffset val="100"/>
        <c:noMultiLvlLbl val="0"/>
      </c:catAx>
      <c:valAx>
        <c:axId val="14814058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14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0.3252</cdr:x>
      <cdr:y>0.25473</cdr:y>
    </cdr:from>
    <cdr:to>
      <cdr:x>0.91875</cdr:x>
      <cdr:y>0.31008</cdr:y>
    </cdr:to>
    <cdr:sp macro="" textlink="">
      <cdr:nvSpPr>
        <cdr:cNvPr id="2" name="Cerrar llave 1">
          <a:extLst xmlns:a="http://schemas.openxmlformats.org/drawingml/2006/main">
            <a:ext uri="{FF2B5EF4-FFF2-40B4-BE49-F238E27FC236}">
              <a16:creationId xmlns:a16="http://schemas.microsoft.com/office/drawing/2014/main" id="{2411E48A-4C22-4903-8C5B-A6FAD30769B1}"/>
            </a:ext>
          </a:extLst>
        </cdr:cNvPr>
        <cdr:cNvSpPr/>
      </cdr:nvSpPr>
      <cdr:spPr>
        <a:xfrm xmlns:a="http://schemas.openxmlformats.org/drawingml/2006/main" rot="16200000">
          <a:off x="5227155" y="-797282"/>
          <a:ext cx="348907" cy="515470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0.82581</cdr:x>
      <cdr:y>0.03183</cdr:y>
    </cdr:from>
    <cdr:to>
      <cdr:x>0.83329</cdr:x>
      <cdr:y>0.77168</cdr:y>
    </cdr:to>
    <cdr:sp macro="" textlink="">
      <cdr:nvSpPr>
        <cdr:cNvPr id="4" name="Left Brace 3">
          <a:extLst xmlns:a="http://schemas.openxmlformats.org/drawingml/2006/main">
            <a:ext uri="{FF2B5EF4-FFF2-40B4-BE49-F238E27FC236}">
              <a16:creationId xmlns:a16="http://schemas.microsoft.com/office/drawing/2014/main" id="{89DD378E-704F-42E2-81DB-DFC80E016D0D}"/>
            </a:ext>
          </a:extLst>
        </cdr:cNvPr>
        <cdr:cNvSpPr/>
      </cdr:nvSpPr>
      <cdr:spPr>
        <a:xfrm xmlns:a="http://schemas.openxmlformats.org/drawingml/2006/main">
          <a:off x="5044966" y="128094"/>
          <a:ext cx="45719" cy="2977701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0.31714</cdr:x>
      <cdr:y>0.26584</cdr:y>
    </cdr:from>
    <cdr:to>
      <cdr:x>0.91068</cdr:x>
      <cdr:y>0.32119</cdr:y>
    </cdr:to>
    <cdr:sp macro="" textlink="">
      <cdr:nvSpPr>
        <cdr:cNvPr id="2" name="Cerrar llave 1">
          <a:extLst xmlns:a="http://schemas.openxmlformats.org/drawingml/2006/main">
            <a:ext uri="{FF2B5EF4-FFF2-40B4-BE49-F238E27FC236}">
              <a16:creationId xmlns:a16="http://schemas.microsoft.com/office/drawing/2014/main" id="{582ED013-3E1C-4D2C-A8D1-1417CC084B90}"/>
            </a:ext>
          </a:extLst>
        </cdr:cNvPr>
        <cdr:cNvSpPr/>
      </cdr:nvSpPr>
      <cdr:spPr>
        <a:xfrm xmlns:a="http://schemas.openxmlformats.org/drawingml/2006/main" rot="16200000">
          <a:off x="5157092" y="-727220"/>
          <a:ext cx="348888" cy="5154634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0.35746</cdr:x>
      <cdr:y>0.35028</cdr:y>
    </cdr:from>
    <cdr:to>
      <cdr:x>0.951</cdr:x>
      <cdr:y>0.40563</cdr:y>
    </cdr:to>
    <cdr:sp macro="" textlink="">
      <cdr:nvSpPr>
        <cdr:cNvPr id="2" name="Cerrar llave 1">
          <a:extLst xmlns:a="http://schemas.openxmlformats.org/drawingml/2006/main">
            <a:ext uri="{FF2B5EF4-FFF2-40B4-BE49-F238E27FC236}">
              <a16:creationId xmlns:a16="http://schemas.microsoft.com/office/drawing/2014/main" id="{8E2B1308-471E-4238-96E4-162E55EEAC8D}"/>
            </a:ext>
          </a:extLst>
        </cdr:cNvPr>
        <cdr:cNvSpPr/>
      </cdr:nvSpPr>
      <cdr:spPr>
        <a:xfrm xmlns:a="http://schemas.openxmlformats.org/drawingml/2006/main" rot="16200000">
          <a:off x="5507276" y="-194941"/>
          <a:ext cx="348888" cy="5154634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0.5463</cdr:x>
      <cdr:y>0.24183</cdr:y>
    </cdr:from>
    <cdr:to>
      <cdr:x>0.78017</cdr:x>
      <cdr:y>0.31495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E51D562F-F41C-4A44-80A5-46B3D5F9ED51}"/>
            </a:ext>
          </a:extLst>
        </cdr:cNvPr>
        <cdr:cNvSpPr/>
      </cdr:nvSpPr>
      <cdr:spPr>
        <a:xfrm xmlns:a="http://schemas.openxmlformats.org/drawingml/2006/main">
          <a:off x="4830681" y="970943"/>
          <a:ext cx="2068013" cy="29356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200" b="1" dirty="0"/>
            <a:t>Adolescentes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B3B18D-59C2-934C-AB88-2F19D843FB48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B95E1F-0E16-9041-B7F2-F780B1DFE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1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5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41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52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24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7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40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69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1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8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9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5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67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5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31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5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0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3628" y="0"/>
            <a:ext cx="4752528" cy="4482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Actividades por output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8285BF-153D-480C-B9B6-12183292B8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3742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71350-723E-4456-B0F3-22CAE45F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102" y="1147196"/>
            <a:ext cx="3215898" cy="29576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0290D31-2967-4FEA-BC48-B3C6D79DC776}"/>
              </a:ext>
            </a:extLst>
          </p:cNvPr>
          <p:cNvSpPr txBox="1">
            <a:spLocks/>
          </p:cNvSpPr>
          <p:nvPr/>
        </p:nvSpPr>
        <p:spPr>
          <a:xfrm>
            <a:off x="5931366" y="1147196"/>
            <a:ext cx="3212634" cy="124774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Encuesta COVID</a:t>
            </a:r>
          </a:p>
          <a:p>
            <a:pPr algn="ctr">
              <a:spcAft>
                <a:spcPts val="1000"/>
              </a:spcAft>
            </a:pPr>
            <a:endParaRPr lang="es-ES" sz="16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ES" sz="1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Percepción y actitudes de la población. </a:t>
            </a:r>
          </a:p>
          <a:p>
            <a:pPr algn="ctr"/>
            <a:r>
              <a:rPr lang="es-ES" sz="19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Impacto de la pandemia y las medidas adoptadas sobre la vida cotidiana</a:t>
            </a:r>
          </a:p>
          <a:p>
            <a:pPr algn="ctr"/>
            <a:endParaRPr lang="en-US" sz="3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DB176-087B-47A5-9273-84BEE1C1F7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443" y="4543425"/>
            <a:ext cx="2889420" cy="44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6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Ingresos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500" err="1">
                <a:latin typeface="Arial" charset="0"/>
                <a:ea typeface="Arial" charset="0"/>
                <a:cs typeface="Arial" charset="0"/>
              </a:rPr>
              <a:t>laborales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BABF4-7244-4D43-86EC-9F0B7C3DDEE2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graphicFrame>
        <p:nvGraphicFramePr>
          <p:cNvPr id="7" name="Gráfico 1">
            <a:extLst>
              <a:ext uri="{FF2B5EF4-FFF2-40B4-BE49-F238E27FC236}">
                <a16:creationId xmlns:a16="http://schemas.microsoft.com/office/drawing/2014/main" id="{8B737E6B-8696-40D5-AB8C-092182F50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846760"/>
              </p:ext>
            </p:extLst>
          </p:nvPr>
        </p:nvGraphicFramePr>
        <p:xfrm>
          <a:off x="890751" y="641891"/>
          <a:ext cx="7267904" cy="422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A1E555-E3A7-4496-BCB7-653DF3FD5B3B}"/>
              </a:ext>
            </a:extLst>
          </p:cNvPr>
          <p:cNvSpPr txBox="1"/>
          <p:nvPr/>
        </p:nvSpPr>
        <p:spPr>
          <a:xfrm>
            <a:off x="1439653" y="1852448"/>
            <a:ext cx="417313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AR" sz="1400" b="1" dirty="0">
                <a:solidFill>
                  <a:schemeClr val="accent1"/>
                </a:solidFill>
              </a:rPr>
              <a:t>400 mil hogares donde una persona perdió su empleo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FDBD8B-FA96-49EF-985F-94EFE22B41A2}"/>
              </a:ext>
            </a:extLst>
          </p:cNvPr>
          <p:cNvCxnSpPr/>
          <p:nvPr/>
        </p:nvCxnSpPr>
        <p:spPr>
          <a:xfrm flipV="1">
            <a:off x="2016579" y="2261507"/>
            <a:ext cx="0" cy="84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73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Ingresos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500" err="1">
                <a:latin typeface="Arial" charset="0"/>
                <a:ea typeface="Arial" charset="0"/>
                <a:cs typeface="Arial" charset="0"/>
              </a:rPr>
              <a:t>laborales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A1693BC3-8F89-44E6-A884-3741B97E2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039104"/>
              </p:ext>
            </p:extLst>
          </p:nvPr>
        </p:nvGraphicFramePr>
        <p:xfrm>
          <a:off x="574832" y="438072"/>
          <a:ext cx="7886700" cy="437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830D93C-6B8E-4A8A-BAC2-854F5CF1EE03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3D15348-2B71-4BD5-98FF-8A129D1D0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279628"/>
              </p:ext>
            </p:extLst>
          </p:nvPr>
        </p:nvGraphicFramePr>
        <p:xfrm>
          <a:off x="574832" y="574958"/>
          <a:ext cx="7585185" cy="402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4C0CD9-E8F5-4F3E-BCC9-1D8FA3952918}"/>
              </a:ext>
            </a:extLst>
          </p:cNvPr>
          <p:cNvCxnSpPr/>
          <p:nvPr/>
        </p:nvCxnSpPr>
        <p:spPr>
          <a:xfrm>
            <a:off x="914400" y="4149378"/>
            <a:ext cx="0" cy="545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2439A72-DAA6-47C7-9BF1-C459BF3F9AA4}"/>
              </a:ext>
            </a:extLst>
          </p:cNvPr>
          <p:cNvSpPr txBox="1"/>
          <p:nvPr/>
        </p:nvSpPr>
        <p:spPr>
          <a:xfrm>
            <a:off x="1004423" y="4619193"/>
            <a:ext cx="6980309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Incide</a:t>
            </a:r>
            <a:r>
              <a:rPr lang="en-US" b="1" dirty="0">
                <a:solidFill>
                  <a:srgbClr val="0070C0"/>
                </a:solidFill>
              </a:rPr>
              <a:t> en </a:t>
            </a:r>
            <a:r>
              <a:rPr lang="en-US" b="1" dirty="0" err="1">
                <a:solidFill>
                  <a:srgbClr val="0070C0"/>
                </a:solidFill>
              </a:rPr>
              <a:t>todos</a:t>
            </a:r>
            <a:r>
              <a:rPr lang="en-US" b="1" dirty="0">
                <a:solidFill>
                  <a:srgbClr val="0070C0"/>
                </a:solidFill>
              </a:rPr>
              <a:t> los </a:t>
            </a:r>
            <a:r>
              <a:rPr lang="en-US" b="1" dirty="0" err="1">
                <a:solidFill>
                  <a:srgbClr val="0070C0"/>
                </a:solidFill>
              </a:rPr>
              <a:t>hogares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pero</a:t>
            </a:r>
            <a:r>
              <a:rPr lang="en-US" b="1" dirty="0">
                <a:solidFill>
                  <a:srgbClr val="0070C0"/>
                </a:solidFill>
              </a:rPr>
              <a:t> en </a:t>
            </a:r>
            <a:r>
              <a:rPr lang="en-US" b="1" dirty="0" err="1">
                <a:solidFill>
                  <a:srgbClr val="0070C0"/>
                </a:solidFill>
              </a:rPr>
              <a:t>promedio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afecta</a:t>
            </a:r>
            <a:r>
              <a:rPr lang="en-US" b="1" dirty="0">
                <a:solidFill>
                  <a:srgbClr val="0070C0"/>
                </a:solidFill>
              </a:rPr>
              <a:t> al 45% de los </a:t>
            </a:r>
            <a:r>
              <a:rPr lang="en-US" b="1" dirty="0" err="1">
                <a:solidFill>
                  <a:srgbClr val="0070C0"/>
                </a:solidFill>
              </a:rPr>
              <a:t>hogares</a:t>
            </a:r>
            <a:r>
              <a:rPr lang="en-US" b="1" dirty="0">
                <a:solidFill>
                  <a:srgbClr val="0070C0"/>
                </a:solidFill>
              </a:rPr>
              <a:t> de </a:t>
            </a:r>
            <a:r>
              <a:rPr lang="en-US" b="1" dirty="0" err="1">
                <a:solidFill>
                  <a:srgbClr val="0070C0"/>
                </a:solidFill>
              </a:rPr>
              <a:t>menores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ingresos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1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Transferencias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sociales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BABF4-7244-4D43-86EC-9F0B7C3DDEE2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CFD3E-7865-4558-A406-D01E118280AD}"/>
              </a:ext>
            </a:extLst>
          </p:cNvPr>
          <p:cNvSpPr txBox="1"/>
          <p:nvPr/>
        </p:nvSpPr>
        <p:spPr>
          <a:xfrm>
            <a:off x="0" y="672864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b="1">
                <a:solidFill>
                  <a:schemeClr val="accent1">
                    <a:lumMod val="75000"/>
                  </a:schemeClr>
                </a:solidFill>
              </a:rPr>
              <a:t>El sistema de protección social muestra un alcance considerable</a:t>
            </a:r>
            <a:r>
              <a:rPr lang="es-ES" sz="2000"/>
              <a:t>. Desde que comenzó el aislamiento algún miembro del hogar recibió: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ES" sz="2000"/>
              <a:t>22% IFE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ES" sz="2000"/>
              <a:t>28% Bono AUH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ES" sz="2000"/>
              <a:t>2% Bono Jubilados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ES" sz="2000"/>
              <a:t>19% Tarjeta Alimentar u otros apoyos alimentarios</a:t>
            </a:r>
          </a:p>
          <a:p>
            <a:pPr lvl="1"/>
            <a:endParaRPr lang="es-ES" sz="2000"/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s-ES" sz="2000"/>
              <a:t>El 84% de los hogares afirma </a:t>
            </a:r>
            <a:r>
              <a:rPr lang="es-ES" sz="2000" b="1">
                <a:solidFill>
                  <a:schemeClr val="accent1">
                    <a:lumMod val="75000"/>
                  </a:schemeClr>
                </a:solidFill>
              </a:rPr>
              <a:t>no tener inconvenientes para acceder a las prestaciones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endParaRPr lang="es-ES" sz="2000"/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s-ES" sz="2000"/>
              <a:t>Del universo que recibe la </a:t>
            </a:r>
            <a:r>
              <a:rPr lang="es-ES" sz="2000" b="1">
                <a:solidFill>
                  <a:schemeClr val="accent1">
                    <a:lumMod val="75000"/>
                  </a:schemeClr>
                </a:solidFill>
              </a:rPr>
              <a:t>Tarjeta Alimentar el 93% afirma no tener problemas para su utilización</a:t>
            </a:r>
            <a:r>
              <a:rPr lang="es-ES" sz="2000"/>
              <a:t>. Entre los que afirman tener problemas la principal causa es la </a:t>
            </a:r>
            <a:r>
              <a:rPr lang="es-ES" sz="2000" b="1">
                <a:solidFill>
                  <a:schemeClr val="accent1">
                    <a:lumMod val="75000"/>
                  </a:schemeClr>
                </a:solidFill>
              </a:rPr>
              <a:t>no aceptación de la tarjeta en comercios o la falta de comercios con tarjeta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endParaRPr lang="es-ES" sz="2000"/>
          </a:p>
          <a:p>
            <a:endParaRPr lang="es-ES" sz="2000"/>
          </a:p>
        </p:txBody>
      </p:sp>
    </p:spTree>
    <p:extLst>
      <p:ext uri="{BB962C8B-B14F-4D97-AF65-F5344CB8AC3E}">
        <p14:creationId xmlns:p14="http://schemas.microsoft.com/office/powerpoint/2010/main" val="217517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Transferencias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sociales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BABF4-7244-4D43-86EC-9F0B7C3DDEE2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graphicFrame>
        <p:nvGraphicFramePr>
          <p:cNvPr id="7" name="Gráfico 1">
            <a:extLst>
              <a:ext uri="{FF2B5EF4-FFF2-40B4-BE49-F238E27FC236}">
                <a16:creationId xmlns:a16="http://schemas.microsoft.com/office/drawing/2014/main" id="{9287100C-AF84-4C1D-A4F6-6420BF85A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89167"/>
              </p:ext>
            </p:extLst>
          </p:nvPr>
        </p:nvGraphicFramePr>
        <p:xfrm>
          <a:off x="654268" y="633450"/>
          <a:ext cx="7133898" cy="432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42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Transferencias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sociales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BABF4-7244-4D43-86EC-9F0B7C3DDEE2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graphicFrame>
        <p:nvGraphicFramePr>
          <p:cNvPr id="7" name="Gráfico 1">
            <a:extLst>
              <a:ext uri="{FF2B5EF4-FFF2-40B4-BE49-F238E27FC236}">
                <a16:creationId xmlns:a16="http://schemas.microsoft.com/office/drawing/2014/main" id="{19ACC8E2-6F96-457D-BE66-87D888C133E3}"/>
              </a:ext>
            </a:extLst>
          </p:cNvPr>
          <p:cNvGraphicFramePr>
            <a:graphicFrameLocks noGrp="1"/>
          </p:cNvGraphicFramePr>
          <p:nvPr/>
        </p:nvGraphicFramePr>
        <p:xfrm>
          <a:off x="788276" y="653991"/>
          <a:ext cx="6558455" cy="425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491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Transferencias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sociales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BABF4-7244-4D43-86EC-9F0B7C3DDEE2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graphicFrame>
        <p:nvGraphicFramePr>
          <p:cNvPr id="9" name="Gráfic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98881"/>
              </p:ext>
            </p:extLst>
          </p:nvPr>
        </p:nvGraphicFramePr>
        <p:xfrm>
          <a:off x="722299" y="653991"/>
          <a:ext cx="6608270" cy="421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422393D-6082-4D81-BE73-62ABE66989E5}"/>
              </a:ext>
            </a:extLst>
          </p:cNvPr>
          <p:cNvSpPr txBox="1"/>
          <p:nvPr/>
        </p:nvSpPr>
        <p:spPr>
          <a:xfrm>
            <a:off x="1116924" y="1729504"/>
            <a:ext cx="400058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AR" sz="1400" b="1" dirty="0">
                <a:solidFill>
                  <a:srgbClr val="0070C0"/>
                </a:solidFill>
              </a:rPr>
              <a:t>2,1 millones de hogares o 9,4 millones de personas </a:t>
            </a:r>
            <a:endParaRPr 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09CC2AF-04BD-42D6-AE35-EDF56985B276}"/>
              </a:ext>
            </a:extLst>
          </p:cNvPr>
          <p:cNvCxnSpPr/>
          <p:nvPr/>
        </p:nvCxnSpPr>
        <p:spPr>
          <a:xfrm flipV="1">
            <a:off x="1893634" y="2151289"/>
            <a:ext cx="0" cy="84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Transferencias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sociales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BABF4-7244-4D43-86EC-9F0B7C3DDEE2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graphicFrame>
        <p:nvGraphicFramePr>
          <p:cNvPr id="12" name="Gráfic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06782"/>
              </p:ext>
            </p:extLst>
          </p:nvPr>
        </p:nvGraphicFramePr>
        <p:xfrm>
          <a:off x="776086" y="595500"/>
          <a:ext cx="7415094" cy="435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425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Alimentación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A1693BC3-8F89-44E6-A884-3741B97E25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574958"/>
          <a:ext cx="7886700" cy="437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3E9834-86B3-4EAD-8E5A-D975BE3DA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57708"/>
              </p:ext>
            </p:extLst>
          </p:nvPr>
        </p:nvGraphicFramePr>
        <p:xfrm>
          <a:off x="628649" y="653992"/>
          <a:ext cx="6615605" cy="4130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1B96C58-8491-4583-A547-F39C79E04CE2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</p:spTree>
    <p:extLst>
      <p:ext uri="{BB962C8B-B14F-4D97-AF65-F5344CB8AC3E}">
        <p14:creationId xmlns:p14="http://schemas.microsoft.com/office/powerpoint/2010/main" val="805922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dirty="0" err="1">
                <a:latin typeface="Arial" charset="0"/>
                <a:ea typeface="Arial" charset="0"/>
                <a:cs typeface="Arial" charset="0"/>
              </a:rPr>
              <a:t>Reducción</a:t>
            </a:r>
            <a:r>
              <a:rPr lang="fr-CH" sz="35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fr-CH" sz="3500" dirty="0" err="1">
                <a:latin typeface="Arial" charset="0"/>
                <a:ea typeface="Arial" charset="0"/>
                <a:cs typeface="Arial" charset="0"/>
              </a:rPr>
              <a:t>consumos</a:t>
            </a:r>
            <a:r>
              <a:rPr lang="fr-CH" sz="35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500" dirty="0" err="1">
                <a:latin typeface="Arial" charset="0"/>
                <a:ea typeface="Arial" charset="0"/>
                <a:cs typeface="Arial" charset="0"/>
              </a:rPr>
              <a:t>esenciales</a:t>
            </a:r>
            <a:endParaRPr lang="fr-CH" sz="3500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6DD9869-699D-4131-B769-0C32EE6DAFC1}"/>
              </a:ext>
            </a:extLst>
          </p:cNvPr>
          <p:cNvGraphicFramePr>
            <a:graphicFrameLocks/>
          </p:cNvGraphicFramePr>
          <p:nvPr/>
        </p:nvGraphicFramePr>
        <p:xfrm>
          <a:off x="872250" y="754173"/>
          <a:ext cx="7212724" cy="381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BD0753-87BE-4E4D-979C-21496C836907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</p:spTree>
    <p:extLst>
      <p:ext uri="{BB962C8B-B14F-4D97-AF65-F5344CB8AC3E}">
        <p14:creationId xmlns:p14="http://schemas.microsoft.com/office/powerpoint/2010/main" val="345263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Alimentación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96C58-8491-4583-A547-F39C79E04CE2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Fuente: UNICEF Argentina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C812119-3D0E-4D95-8934-FAD4D5839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207725"/>
              </p:ext>
            </p:extLst>
          </p:nvPr>
        </p:nvGraphicFramePr>
        <p:xfrm>
          <a:off x="-425670" y="653991"/>
          <a:ext cx="5226269" cy="342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72A12A8-84A3-4FCC-805B-4FC1DAAE9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9453641"/>
              </p:ext>
            </p:extLst>
          </p:nvPr>
        </p:nvGraphicFramePr>
        <p:xfrm>
          <a:off x="4162097" y="653991"/>
          <a:ext cx="5328745" cy="355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36E61D-DBD6-4C96-AE5F-852B3AAC10C9}"/>
              </a:ext>
            </a:extLst>
          </p:cNvPr>
          <p:cNvCxnSpPr/>
          <p:nvPr/>
        </p:nvCxnSpPr>
        <p:spPr>
          <a:xfrm>
            <a:off x="2432957" y="1967593"/>
            <a:ext cx="14369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8F1875D1-E493-4525-9B4A-D9AFB39D8CBE}"/>
              </a:ext>
            </a:extLst>
          </p:cNvPr>
          <p:cNvSpPr/>
          <p:nvPr/>
        </p:nvSpPr>
        <p:spPr>
          <a:xfrm>
            <a:off x="4016829" y="1428750"/>
            <a:ext cx="145268" cy="24329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95933-C46E-4AF9-8DF7-3C53B6D44BB9}"/>
              </a:ext>
            </a:extLst>
          </p:cNvPr>
          <p:cNvSpPr txBox="1"/>
          <p:nvPr/>
        </p:nvSpPr>
        <p:spPr>
          <a:xfrm>
            <a:off x="124691" y="4209392"/>
            <a:ext cx="603267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Al </a:t>
            </a:r>
            <a:r>
              <a:rPr lang="en-US" sz="1600" b="1" dirty="0" err="1">
                <a:solidFill>
                  <a:srgbClr val="0070C0"/>
                </a:solidFill>
              </a:rPr>
              <a:t>menos</a:t>
            </a:r>
            <a:r>
              <a:rPr lang="en-US" sz="1600" b="1" dirty="0">
                <a:solidFill>
                  <a:srgbClr val="0070C0"/>
                </a:solidFill>
              </a:rPr>
              <a:t> 500,000 </a:t>
            </a:r>
            <a:r>
              <a:rPr lang="en-US" sz="1600" b="1" dirty="0" err="1">
                <a:solidFill>
                  <a:srgbClr val="0070C0"/>
                </a:solidFill>
              </a:rPr>
              <a:t>niñas</a:t>
            </a:r>
            <a:r>
              <a:rPr lang="en-US" sz="1600" b="1" dirty="0">
                <a:solidFill>
                  <a:srgbClr val="0070C0"/>
                </a:solidFill>
              </a:rPr>
              <a:t> y </a:t>
            </a:r>
            <a:r>
              <a:rPr lang="en-US" sz="1600" b="1" dirty="0" err="1">
                <a:solidFill>
                  <a:srgbClr val="0070C0"/>
                </a:solidFill>
              </a:rPr>
              <a:t>niños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asisten</a:t>
            </a:r>
            <a:r>
              <a:rPr lang="en-US" sz="1600" b="1" dirty="0">
                <a:solidFill>
                  <a:srgbClr val="0070C0"/>
                </a:solidFill>
              </a:rPr>
              <a:t> a </a:t>
            </a:r>
            <a:r>
              <a:rPr lang="en-US" sz="1600" b="1" dirty="0" err="1">
                <a:solidFill>
                  <a:srgbClr val="0070C0"/>
                </a:solidFill>
              </a:rPr>
              <a:t>comedores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habitualmente</a:t>
            </a:r>
            <a:r>
              <a:rPr lang="en-US" sz="1600" b="1" dirty="0">
                <a:solidFill>
                  <a:srgbClr val="0070C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3967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>
                <a:latin typeface="Arial" charset="0"/>
                <a:ea typeface="Arial" charset="0"/>
                <a:cs typeface="Arial" charset="0"/>
              </a:rPr>
              <a:t>Ficha </a:t>
            </a:r>
            <a:r>
              <a:rPr lang="fr-CH" sz="3500" err="1">
                <a:latin typeface="Arial" charset="0"/>
                <a:ea typeface="Arial" charset="0"/>
                <a:cs typeface="Arial" charset="0"/>
              </a:rPr>
              <a:t>técnica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608A11E4-2688-407B-B9F5-1ADE30F2D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85" y="667006"/>
            <a:ext cx="2926215" cy="130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AAD0B-37C6-4573-AA04-22F2FED4FA04}"/>
              </a:ext>
            </a:extLst>
          </p:cNvPr>
          <p:cNvSpPr/>
          <p:nvPr/>
        </p:nvSpPr>
        <p:spPr>
          <a:xfrm>
            <a:off x="0" y="700383"/>
            <a:ext cx="6071755" cy="147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000" err="1"/>
              <a:t>Encuesta</a:t>
            </a:r>
            <a:r>
              <a:rPr lang="en-US" sz="2000"/>
              <a:t> </a:t>
            </a:r>
            <a:r>
              <a:rPr lang="en-US" sz="2000" err="1"/>
              <a:t>realizada</a:t>
            </a:r>
            <a:r>
              <a:rPr lang="en-US" sz="2000"/>
              <a:t> en el </a:t>
            </a:r>
            <a:r>
              <a:rPr lang="en-US" sz="2000" err="1"/>
              <a:t>marco</a:t>
            </a:r>
            <a:r>
              <a:rPr lang="en-US" sz="2000"/>
              <a:t> del </a:t>
            </a:r>
            <a:r>
              <a:rPr lang="en-US" sz="2000" b="1" err="1">
                <a:solidFill>
                  <a:schemeClr val="accent1">
                    <a:lumMod val="75000"/>
                  </a:schemeClr>
                </a:solidFill>
              </a:rPr>
              <a:t>acuerdo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2000" b="1" err="1">
                <a:solidFill>
                  <a:schemeClr val="accent1">
                    <a:lumMod val="75000"/>
                  </a:schemeClr>
                </a:solidFill>
              </a:rPr>
              <a:t>cooperación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/>
              <a:t>para la implementación de la </a:t>
            </a:r>
            <a:r>
              <a:rPr lang="es-ES" sz="2000" b="1">
                <a:solidFill>
                  <a:schemeClr val="accent1">
                    <a:lumMod val="75000"/>
                  </a:schemeClr>
                </a:solidFill>
              </a:rPr>
              <a:t>Encuesta MICS </a:t>
            </a:r>
            <a:r>
              <a:rPr lang="es-ES" sz="2000"/>
              <a:t>con el Ministerio de Desarrollo Social y el Consejo de Coordinación de Políticas Sociales. </a:t>
            </a:r>
            <a:endParaRPr lang="en-US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A5AD6-29EC-44CD-8AAC-EB93E5B42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85" y="1912011"/>
            <a:ext cx="2926215" cy="290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916E8C-FA1F-4ED0-90E4-83EC98431EA9}"/>
              </a:ext>
            </a:extLst>
          </p:cNvPr>
          <p:cNvSpPr/>
          <p:nvPr/>
        </p:nvSpPr>
        <p:spPr>
          <a:xfrm>
            <a:off x="0" y="2383431"/>
            <a:ext cx="8623883" cy="264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"/>
            </a:pP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Se relevaron 2678 hogares </a:t>
            </a:r>
            <a:r>
              <a:rPr lang="es-AR" sz="2000" b="1" dirty="0"/>
              <a:t>a nivel nacional y regional </a:t>
            </a:r>
            <a:r>
              <a:rPr lang="es-AR" sz="2000" dirty="0"/>
              <a:t>con una</a:t>
            </a:r>
            <a:r>
              <a:rPr lang="es-AR" sz="2000" b="1" dirty="0"/>
              <a:t> </a:t>
            </a:r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 estratificada a </a:t>
            </a:r>
            <a:r>
              <a:rPr lang="es-A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hogares </a:t>
            </a:r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niños, niñas y adolescentes de Argentina. </a:t>
            </a:r>
          </a:p>
          <a:p>
            <a:pPr marL="342900" indent="-342900" algn="just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"/>
            </a:pP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Población alcanzada: </a:t>
            </a:r>
            <a:r>
              <a:rPr lang="es-AR" sz="2000" dirty="0"/>
              <a:t>Es representativa de</a:t>
            </a:r>
            <a:r>
              <a:rPr lang="es-AR" sz="2000" b="1" dirty="0"/>
              <a:t> 6,1 millones de hogares y 26,8 millones de personas </a:t>
            </a:r>
            <a:r>
              <a:rPr lang="es-AR" sz="2000" dirty="0"/>
              <a:t>que habitan en ellos.</a:t>
            </a:r>
          </a:p>
          <a:p>
            <a:pPr marL="342900" lvl="0" indent="-342900" algn="just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"/>
            </a:pP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Fecha de toma de datos</a:t>
            </a:r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entre el 8 y 15 de abril.</a:t>
            </a:r>
          </a:p>
          <a:p>
            <a:pPr marL="342900" lvl="0" indent="-342900" algn="just">
              <a:lnSpc>
                <a:spcPct val="107000"/>
              </a:lnSpc>
              <a:spcAft>
                <a:spcPts val="1500"/>
              </a:spcAft>
              <a:buFont typeface="Wingdings" panose="05000000000000000000" pitchFamily="2" charset="2"/>
              <a:buChar char=""/>
            </a:pPr>
            <a:r>
              <a:rPr lang="es-AR" sz="2000" b="1" dirty="0">
                <a:solidFill>
                  <a:schemeClr val="accent1">
                    <a:lumMod val="75000"/>
                  </a:schemeClr>
                </a:solidFill>
              </a:rPr>
              <a:t>Modalidad: </a:t>
            </a:r>
            <a:r>
              <a:rPr lang="es-A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telefónica.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8537F-307D-4252-ADD0-206AD354FE3F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Fuente: UNICEF Argentina</a:t>
            </a:r>
          </a:p>
        </p:txBody>
      </p:sp>
    </p:spTree>
    <p:extLst>
      <p:ext uri="{BB962C8B-B14F-4D97-AF65-F5344CB8AC3E}">
        <p14:creationId xmlns:p14="http://schemas.microsoft.com/office/powerpoint/2010/main" val="412169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Mujeres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CH" sz="3500" err="1">
                <a:latin typeface="Arial" charset="0"/>
                <a:ea typeface="Arial" charset="0"/>
                <a:cs typeface="Arial" charset="0"/>
              </a:rPr>
              <a:t>violencia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al </a:t>
            </a:r>
            <a:r>
              <a:rPr lang="fr-CH" sz="3500" err="1">
                <a:latin typeface="Arial" charset="0"/>
                <a:ea typeface="Arial" charset="0"/>
                <a:cs typeface="Arial" charset="0"/>
              </a:rPr>
              <a:t>interior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del </a:t>
            </a:r>
            <a:r>
              <a:rPr lang="fr-CH" sz="3500" err="1">
                <a:latin typeface="Arial" charset="0"/>
                <a:ea typeface="Arial" charset="0"/>
                <a:cs typeface="Arial" charset="0"/>
              </a:rPr>
              <a:t>hogar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9D4DAD-F1D1-4817-81A8-61B3934DE056}"/>
              </a:ext>
            </a:extLst>
          </p:cNvPr>
          <p:cNvSpPr txBox="1"/>
          <p:nvPr/>
        </p:nvSpPr>
        <p:spPr>
          <a:xfrm>
            <a:off x="0" y="776696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En el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2,4% (+/- 0,7%) de los hogares (142 mil hogares) </a:t>
            </a:r>
            <a:r>
              <a:rPr lang="es-ES" sz="2000" dirty="0"/>
              <a:t>las mujeres reportaron sentirse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agredidas o maltratadas verbalmente.</a:t>
            </a:r>
            <a:r>
              <a:rPr lang="es-ES" sz="2000" b="1" dirty="0">
                <a:solidFill>
                  <a:schemeClr val="accent1"/>
                </a:solidFill>
              </a:rPr>
              <a:t>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Una proporción sensiblemente menor del 0,13% (7992 hogares) declara haber sido objeto de agresión física. </a:t>
            </a:r>
          </a:p>
          <a:p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En el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72%</a:t>
            </a:r>
            <a:r>
              <a:rPr lang="es-ES" sz="2000" dirty="0"/>
              <a:t> de los casos fue por parte de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las parejas </a:t>
            </a:r>
            <a:r>
              <a:rPr lang="es-ES" sz="2000" dirty="0"/>
              <a:t>y en el 28% restante por parte de hijos/as.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En el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86% de los casos no se tomaron acciones</a:t>
            </a:r>
            <a:r>
              <a:rPr lang="es-ES" sz="2000" dirty="0"/>
              <a:t>. En el 14% se hizo la denuncia policial, al centro de atención o a un familiar directo respectivamente. En un 15% de los casos se resolvió mediante el diálogo.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C2B86-36AE-4061-B661-E7147F79FCC6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Fuente: UNICEF Argentina</a:t>
            </a:r>
          </a:p>
        </p:txBody>
      </p:sp>
    </p:spTree>
    <p:extLst>
      <p:ext uri="{BB962C8B-B14F-4D97-AF65-F5344CB8AC3E}">
        <p14:creationId xmlns:p14="http://schemas.microsoft.com/office/powerpoint/2010/main" val="1894260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dirty="0" err="1">
                <a:latin typeface="Arial" charset="0"/>
                <a:ea typeface="Arial" charset="0"/>
                <a:cs typeface="Arial" charset="0"/>
              </a:rPr>
              <a:t>Sobrecarga</a:t>
            </a:r>
            <a:r>
              <a:rPr lang="fr-CH" sz="35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fr-CH" sz="3500" dirty="0" err="1">
                <a:latin typeface="Arial" charset="0"/>
                <a:ea typeface="Arial" charset="0"/>
                <a:cs typeface="Arial" charset="0"/>
              </a:rPr>
              <a:t>tareas</a:t>
            </a:r>
            <a:r>
              <a:rPr lang="fr-CH" sz="3500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fr-CH" sz="3500" dirty="0" err="1">
                <a:latin typeface="Arial" charset="0"/>
                <a:ea typeface="Arial" charset="0"/>
                <a:cs typeface="Arial" charset="0"/>
              </a:rPr>
              <a:t>cuidado</a:t>
            </a:r>
            <a:r>
              <a:rPr lang="fr-CH" sz="35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3500" dirty="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A1693BC3-8F89-44E6-A884-3741B97E25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139"/>
              </p:ext>
            </p:extLst>
          </p:nvPr>
        </p:nvGraphicFramePr>
        <p:xfrm>
          <a:off x="628650" y="335683"/>
          <a:ext cx="7886700" cy="437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408D394-67AF-4173-9DBD-2D3B2DADB5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98820"/>
              </p:ext>
            </p:extLst>
          </p:nvPr>
        </p:nvGraphicFramePr>
        <p:xfrm>
          <a:off x="293388" y="2153"/>
          <a:ext cx="8328098" cy="4869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5618EB5-D01A-4D7A-9D92-3FDD2D1073A8}"/>
              </a:ext>
            </a:extLst>
          </p:cNvPr>
          <p:cNvSpPr txBox="1"/>
          <p:nvPr/>
        </p:nvSpPr>
        <p:spPr>
          <a:xfrm>
            <a:off x="7107480" y="4828050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Fuente: UNICEF Argentina</a:t>
            </a:r>
          </a:p>
        </p:txBody>
      </p:sp>
    </p:spTree>
    <p:extLst>
      <p:ext uri="{BB962C8B-B14F-4D97-AF65-F5344CB8AC3E}">
        <p14:creationId xmlns:p14="http://schemas.microsoft.com/office/powerpoint/2010/main" val="2795207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dirty="0" err="1">
                <a:latin typeface="Arial" charset="0"/>
                <a:ea typeface="Arial" charset="0"/>
                <a:cs typeface="Arial" charset="0"/>
              </a:rPr>
              <a:t>Educación</a:t>
            </a:r>
            <a:endParaRPr lang="en-US" sz="3500" dirty="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A1693BC3-8F89-44E6-A884-3741B97E25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574958"/>
          <a:ext cx="7886700" cy="437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BE3000D-1DB5-4E3F-B53C-E7F2B78F4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6170"/>
              </p:ext>
            </p:extLst>
          </p:nvPr>
        </p:nvGraphicFramePr>
        <p:xfrm>
          <a:off x="124691" y="633450"/>
          <a:ext cx="8842576" cy="4014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1E5E149-2410-421E-B265-2DE68982FD04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Fuente: UNICEF Argentina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FF305E-0EEE-473A-9000-599BC4C050E4}"/>
              </a:ext>
            </a:extLst>
          </p:cNvPr>
          <p:cNvSpPr/>
          <p:nvPr/>
        </p:nvSpPr>
        <p:spPr>
          <a:xfrm>
            <a:off x="451917" y="4279104"/>
            <a:ext cx="6640446" cy="5847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0070C0"/>
                </a:solidFill>
              </a:rPr>
              <a:t>El 18% de las y los adolescentes declaran no tener acceso a internet y el 37% no cuenta con Tablet, notebook o PC. </a:t>
            </a:r>
          </a:p>
        </p:txBody>
      </p:sp>
    </p:spTree>
    <p:extLst>
      <p:ext uri="{BB962C8B-B14F-4D97-AF65-F5344CB8AC3E}">
        <p14:creationId xmlns:p14="http://schemas.microsoft.com/office/powerpoint/2010/main" val="3004513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>
                <a:latin typeface="Arial" charset="0"/>
                <a:ea typeface="Arial" charset="0"/>
                <a:cs typeface="Arial" charset="0"/>
              </a:rPr>
              <a:t>Adolescentes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A1693BC3-8F89-44E6-A884-3741B97E25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1467" y="574958"/>
          <a:ext cx="8203883" cy="437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9FF2690-4314-467E-94A7-8BC5DDBAE0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714105"/>
              </p:ext>
            </p:extLst>
          </p:nvPr>
        </p:nvGraphicFramePr>
        <p:xfrm>
          <a:off x="564543" y="814233"/>
          <a:ext cx="8137583" cy="383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EA7F96B-B530-4635-8D5F-B417C78E0B1F}"/>
              </a:ext>
            </a:extLst>
          </p:cNvPr>
          <p:cNvSpPr txBox="1"/>
          <p:nvPr/>
        </p:nvSpPr>
        <p:spPr>
          <a:xfrm>
            <a:off x="2525086" y="755741"/>
            <a:ext cx="4999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>
                <a:solidFill>
                  <a:schemeClr val="tx1">
                    <a:lumMod val="65000"/>
                    <a:lumOff val="35000"/>
                  </a:schemeClr>
                </a:solidFill>
              </a:rPr>
              <a:t>¿Te sentiste angustiado/a, deprimido/a, asustado/a frente a la incertidumbre que genera este contexto?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41966-6A65-42B4-B1F8-C15686C4E624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Fuente: UNICEF Argentina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E0956-F0E1-4935-B31E-42C717A65F92}"/>
              </a:ext>
            </a:extLst>
          </p:cNvPr>
          <p:cNvSpPr txBox="1"/>
          <p:nvPr/>
        </p:nvSpPr>
        <p:spPr>
          <a:xfrm>
            <a:off x="6370064" y="1882588"/>
            <a:ext cx="2456753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Más del 50% </a:t>
            </a:r>
            <a:r>
              <a:rPr lang="en-US" b="1" dirty="0" err="1">
                <a:solidFill>
                  <a:srgbClr val="0070C0"/>
                </a:solidFill>
              </a:rPr>
              <a:t>habla</a:t>
            </a:r>
            <a:r>
              <a:rPr lang="en-US" b="1" dirty="0">
                <a:solidFill>
                  <a:srgbClr val="0070C0"/>
                </a:solidFill>
              </a:rPr>
              <a:t> de </a:t>
            </a:r>
            <a:r>
              <a:rPr lang="en-US" b="1" dirty="0" err="1">
                <a:solidFill>
                  <a:srgbClr val="0070C0"/>
                </a:solidFill>
              </a:rPr>
              <a:t>estos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temas</a:t>
            </a:r>
            <a:r>
              <a:rPr lang="en-US" b="1" dirty="0">
                <a:solidFill>
                  <a:srgbClr val="0070C0"/>
                </a:solidFill>
              </a:rPr>
              <a:t> con </a:t>
            </a:r>
            <a:r>
              <a:rPr lang="en-US" b="1" dirty="0" err="1">
                <a:solidFill>
                  <a:srgbClr val="0070C0"/>
                </a:solidFill>
              </a:rPr>
              <a:t>su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madre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39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Adolescentes	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BABF4-7244-4D43-86EC-9F0B7C3DDEE2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CFD3E-7865-4558-A406-D01E118280AD}"/>
              </a:ext>
            </a:extLst>
          </p:cNvPr>
          <p:cNvSpPr txBox="1"/>
          <p:nvPr/>
        </p:nvSpPr>
        <p:spPr>
          <a:xfrm>
            <a:off x="0" y="776696"/>
            <a:ext cx="9144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El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47% cree que algún miembro de su familia puede contagiarse.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El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98% está cumpliendo las medidas de aislamiento.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El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76%</a:t>
            </a:r>
            <a:r>
              <a:rPr lang="es-ES" sz="2000" b="1" dirty="0">
                <a:solidFill>
                  <a:schemeClr val="accent1"/>
                </a:solidFill>
              </a:rPr>
              <a:t> </a:t>
            </a:r>
            <a:r>
              <a:rPr lang="es-ES" sz="2000" dirty="0"/>
              <a:t>considera que está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más tiempo ante las pantallas.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El</a:t>
            </a:r>
            <a:r>
              <a:rPr lang="es-ES" sz="2000" b="1" dirty="0">
                <a:solidFill>
                  <a:schemeClr val="accent1"/>
                </a:solidFill>
              </a:rPr>
              <a:t>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81% mantiene contacto con sus compañeros/as y amigos/as.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Dedican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el tiempo en la casa </a:t>
            </a:r>
            <a:r>
              <a:rPr lang="es-ES" sz="2000" dirty="0"/>
              <a:t>a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tareas escolares </a:t>
            </a:r>
            <a:r>
              <a:rPr lang="es-ES" sz="2000" dirty="0"/>
              <a:t>(87%),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hablar con amigos/as </a:t>
            </a:r>
            <a:r>
              <a:rPr lang="es-ES" sz="2000" dirty="0"/>
              <a:t>(57%), ayudar en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tareas domésticas </a:t>
            </a:r>
            <a:r>
              <a:rPr lang="es-ES" sz="2000" dirty="0"/>
              <a:t>(49%) y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jugar en consolas,</a:t>
            </a:r>
            <a:r>
              <a:rPr lang="es-ES" sz="2000" dirty="0"/>
              <a:t> PC o celular (48%)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Las y los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adolescentes</a:t>
            </a:r>
            <a:r>
              <a:rPr lang="es-ES" sz="2000" dirty="0"/>
              <a:t> también eligen la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televisión</a:t>
            </a:r>
            <a:r>
              <a:rPr lang="es-ES" sz="2000" dirty="0"/>
              <a:t> para informarse (80%) seguido por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redes sociales </a:t>
            </a:r>
            <a:r>
              <a:rPr lang="es-ES" sz="2000" dirty="0"/>
              <a:t>(57%).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Además, sus principales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referentes/fuentes confiables </a:t>
            </a:r>
            <a:r>
              <a:rPr lang="es-ES" sz="2000" dirty="0"/>
              <a:t>son los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padres</a:t>
            </a:r>
            <a:r>
              <a:rPr lang="es-ES" sz="2000" dirty="0"/>
              <a:t> (76%), seguido por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medios de comunicación </a:t>
            </a:r>
            <a:r>
              <a:rPr lang="es-ES" sz="2000" dirty="0"/>
              <a:t>(24%)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16170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0520" y="-103340"/>
            <a:ext cx="9394520" cy="533672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8828" y="2188171"/>
            <a:ext cx="208410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400">
                <a:solidFill>
                  <a:schemeClr val="bg1"/>
                </a:solidFill>
              </a:rPr>
              <a:t>¡</a:t>
            </a:r>
            <a:r>
              <a:rPr lang="en-US" altLang="en-US" sz="3400" err="1">
                <a:solidFill>
                  <a:schemeClr val="bg1"/>
                </a:solidFill>
              </a:rPr>
              <a:t>Muchas</a:t>
            </a:r>
            <a:r>
              <a:rPr lang="en-US" altLang="en-US" sz="3400">
                <a:solidFill>
                  <a:schemeClr val="bg1"/>
                </a:solidFill>
              </a:rPr>
              <a:t> gracias!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EABB4-1732-4340-9BDD-17390BC15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060" y="0"/>
            <a:ext cx="2295642" cy="141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41344"/>
            <a:ext cx="9144000" cy="483950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AR"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Objetivos / Actividades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1" y="-12725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200">
                <a:latin typeface="Arial" charset="0"/>
                <a:ea typeface="Arial" charset="0"/>
                <a:cs typeface="Arial" charset="0"/>
              </a:rPr>
              <a:t>Dimensiones analizadas</a:t>
            </a:r>
            <a:endParaRPr lang="es-AR" sz="32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E30B6C-4DC4-44D3-BA5D-DCA3BC2320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62" y="2095132"/>
            <a:ext cx="963967" cy="96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6C8ED0-66C1-4CBC-8494-4DC689E65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825" y="442244"/>
            <a:ext cx="1015150" cy="101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E1CDF81-6699-44B1-8063-116B343483A5}"/>
              </a:ext>
            </a:extLst>
          </p:cNvPr>
          <p:cNvSpPr/>
          <p:nvPr/>
        </p:nvSpPr>
        <p:spPr>
          <a:xfrm>
            <a:off x="5538358" y="546097"/>
            <a:ext cx="2207993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AR" sz="2400"/>
              <a:t>Alimentación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71BF35-3C17-4B28-A53C-AE56579A419B}"/>
              </a:ext>
            </a:extLst>
          </p:cNvPr>
          <p:cNvSpPr/>
          <p:nvPr/>
        </p:nvSpPr>
        <p:spPr>
          <a:xfrm>
            <a:off x="1062342" y="2288151"/>
            <a:ext cx="1629153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AR" sz="2400"/>
              <a:t>Síntomas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CC9C970-0D31-4E3B-AAB3-49DDA64E31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574" y="1899506"/>
            <a:ext cx="1012819" cy="10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A88EAEE-EABC-484F-B060-FF14836F8C1A}"/>
              </a:ext>
            </a:extLst>
          </p:cNvPr>
          <p:cNvSpPr/>
          <p:nvPr/>
        </p:nvSpPr>
        <p:spPr>
          <a:xfrm>
            <a:off x="5538358" y="2148926"/>
            <a:ext cx="1629153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AR" sz="2400"/>
              <a:t>Educación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BDDB445-7FE3-4354-BB5A-109849EA8D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973" y="2653810"/>
            <a:ext cx="11509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BA657A3-9B66-49D5-96C3-BADA8AA454D6}"/>
              </a:ext>
            </a:extLst>
          </p:cNvPr>
          <p:cNvSpPr/>
          <p:nvPr/>
        </p:nvSpPr>
        <p:spPr>
          <a:xfrm>
            <a:off x="5538359" y="3020571"/>
            <a:ext cx="3170286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AR" sz="2400"/>
              <a:t>Medios de información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DB06ED5-BC72-4DF6-8C64-283FE8FAFE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54" y="2728722"/>
            <a:ext cx="1057984" cy="11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8C75234-750C-4D86-811C-9AA09FB95D57}"/>
              </a:ext>
            </a:extLst>
          </p:cNvPr>
          <p:cNvSpPr/>
          <p:nvPr/>
        </p:nvSpPr>
        <p:spPr>
          <a:xfrm>
            <a:off x="1062342" y="3066806"/>
            <a:ext cx="2654638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AR" sz="2400"/>
              <a:t>Ingresos del hogar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84D878-7641-4A44-901D-F2447B938E19}"/>
              </a:ext>
            </a:extLst>
          </p:cNvPr>
          <p:cNvSpPr/>
          <p:nvPr/>
        </p:nvSpPr>
        <p:spPr>
          <a:xfrm>
            <a:off x="1062342" y="3938604"/>
            <a:ext cx="3816412" cy="91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AR" sz="2400"/>
              <a:t>Acceso a transferencias sociales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8180164-B66C-4D7E-AE65-E5B579F6D76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360" y="3859211"/>
            <a:ext cx="866317" cy="93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7397AE8-FDC7-4478-8C2E-4D6A0575C59C}"/>
              </a:ext>
            </a:extLst>
          </p:cNvPr>
          <p:cNvSpPr/>
          <p:nvPr/>
        </p:nvSpPr>
        <p:spPr>
          <a:xfrm>
            <a:off x="5538359" y="3873579"/>
            <a:ext cx="3699346" cy="91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s-AR" sz="2400"/>
              <a:t>Percepciones de adolescentes 13-17 años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BF3174A-BC3A-40A1-8650-5FAE75FE7CF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91" y="3798321"/>
            <a:ext cx="1029246" cy="10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783A07D-28F6-4071-859F-3058FEF3447B}"/>
              </a:ext>
            </a:extLst>
          </p:cNvPr>
          <p:cNvSpPr/>
          <p:nvPr/>
        </p:nvSpPr>
        <p:spPr>
          <a:xfrm>
            <a:off x="5538359" y="1330649"/>
            <a:ext cx="2207993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AR" sz="2400"/>
              <a:t>Mujeres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ED99C7-5F69-4A0B-9CBC-D6A4DD0260A1}"/>
              </a:ext>
            </a:extLst>
          </p:cNvPr>
          <p:cNvSpPr/>
          <p:nvPr/>
        </p:nvSpPr>
        <p:spPr>
          <a:xfrm>
            <a:off x="997457" y="1538196"/>
            <a:ext cx="1629153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AR" sz="2400"/>
              <a:t>Prevención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CD1A07-1C65-4C15-8365-40FF2C11E143}"/>
              </a:ext>
            </a:extLst>
          </p:cNvPr>
          <p:cNvSpPr/>
          <p:nvPr/>
        </p:nvSpPr>
        <p:spPr>
          <a:xfrm>
            <a:off x="1006234" y="485352"/>
            <a:ext cx="2654638" cy="91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s-AR" sz="2400"/>
              <a:t>Percepciones sobre la cuarentena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CD0BEA-89C8-4BD7-BFF0-48E1ADA571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941" y="1517403"/>
            <a:ext cx="689516" cy="4923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06EA4F-ED8B-4FCE-A5FB-E7FBDB263DC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939" r="-1" b="4865"/>
          <a:stretch/>
        </p:blipFill>
        <p:spPr>
          <a:xfrm flipH="1">
            <a:off x="354159" y="603425"/>
            <a:ext cx="643297" cy="7477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E381442-75A1-447C-9EEF-C2DE293F9CC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084" y="1138867"/>
            <a:ext cx="920752" cy="9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9AAF9D9-E3ED-4533-A38D-A2135C427541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Fuente: UNICEF Argentina</a:t>
            </a:r>
          </a:p>
        </p:txBody>
      </p:sp>
    </p:spTree>
    <p:extLst>
      <p:ext uri="{BB962C8B-B14F-4D97-AF65-F5344CB8AC3E}">
        <p14:creationId xmlns:p14="http://schemas.microsoft.com/office/powerpoint/2010/main" val="2716621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3628" y="0"/>
            <a:ext cx="4752528" cy="44823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Actividades por output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CDFB0-073F-4479-A304-97666814AB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1" t="7373" b="802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371350-723E-4456-B0F3-22CAE45F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91" y="1275124"/>
            <a:ext cx="4059215" cy="29576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0290D31-2967-4FEA-BC48-B3C6D79DC776}"/>
              </a:ext>
            </a:extLst>
          </p:cNvPr>
          <p:cNvSpPr txBox="1">
            <a:spLocks/>
          </p:cNvSpPr>
          <p:nvPr/>
        </p:nvSpPr>
        <p:spPr>
          <a:xfrm>
            <a:off x="5248293" y="2048045"/>
            <a:ext cx="4892127" cy="124774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PRINCIPALES RESULTADOS</a:t>
            </a:r>
            <a:endParaRPr lang="en-US" sz="34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9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Percepciones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sobre </a:t>
            </a:r>
            <a:r>
              <a:rPr lang="fr-CH" sz="3500" err="1">
                <a:latin typeface="Arial" charset="0"/>
                <a:ea typeface="Arial" charset="0"/>
                <a:cs typeface="Arial" charset="0"/>
              </a:rPr>
              <a:t>cuarentena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8EDB18CA-8E17-4C82-88FD-77B0B9B81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070117"/>
              </p:ext>
            </p:extLst>
          </p:nvPr>
        </p:nvGraphicFramePr>
        <p:xfrm>
          <a:off x="535262" y="641891"/>
          <a:ext cx="7886700" cy="409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9BABF4-7244-4D43-86EC-9F0B7C3DDEE2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D9D70-A32A-4F47-8475-3E01CCAFFEB3}"/>
              </a:ext>
            </a:extLst>
          </p:cNvPr>
          <p:cNvSpPr txBox="1"/>
          <p:nvPr/>
        </p:nvSpPr>
        <p:spPr>
          <a:xfrm>
            <a:off x="3783524" y="1582304"/>
            <a:ext cx="1684034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Si no hubiera cuarentena</a:t>
            </a:r>
            <a:r>
              <a:rPr lang="es-ES" sz="2000" dirty="0"/>
              <a:t>,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el 83% de los hogares considera que hay un riesgo alto de contagio</a:t>
            </a:r>
          </a:p>
        </p:txBody>
      </p:sp>
    </p:spTree>
    <p:extLst>
      <p:ext uri="{BB962C8B-B14F-4D97-AF65-F5344CB8AC3E}">
        <p14:creationId xmlns:p14="http://schemas.microsoft.com/office/powerpoint/2010/main" val="46237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Percepciones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sobre </a:t>
            </a:r>
            <a:r>
              <a:rPr lang="fr-CH" sz="3500" err="1">
                <a:latin typeface="Arial" charset="0"/>
                <a:ea typeface="Arial" charset="0"/>
                <a:cs typeface="Arial" charset="0"/>
              </a:rPr>
              <a:t>cuarentena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5E1E165-526D-4BFD-B330-DF86AF9B8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201461"/>
              </p:ext>
            </p:extLst>
          </p:nvPr>
        </p:nvGraphicFramePr>
        <p:xfrm>
          <a:off x="536026" y="700383"/>
          <a:ext cx="7212725" cy="3989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C3C3BB9-0246-40AE-8596-A63E48012C37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</p:spTree>
    <p:extLst>
      <p:ext uri="{BB962C8B-B14F-4D97-AF65-F5344CB8AC3E}">
        <p14:creationId xmlns:p14="http://schemas.microsoft.com/office/powerpoint/2010/main" val="203932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cs typeface="Arial" charset="0"/>
              </a:rPr>
              <a:t>Hogares</a:t>
            </a:r>
            <a:r>
              <a:rPr lang="fr-CH" sz="3500">
                <a:latin typeface="Arial" charset="0"/>
                <a:cs typeface="Arial" charset="0"/>
              </a:rPr>
              <a:t> con </a:t>
            </a:r>
            <a:r>
              <a:rPr lang="fr-CH" sz="3500" err="1">
                <a:latin typeface="Arial" charset="0"/>
                <a:cs typeface="Arial" charset="0"/>
              </a:rPr>
              <a:t>personas</a:t>
            </a:r>
            <a:r>
              <a:rPr lang="fr-CH" sz="3500">
                <a:latin typeface="Arial" charset="0"/>
                <a:cs typeface="Arial" charset="0"/>
              </a:rPr>
              <a:t> de </a:t>
            </a:r>
            <a:r>
              <a:rPr lang="fr-CH" sz="3500" err="1">
                <a:latin typeface="Arial" charset="0"/>
                <a:cs typeface="Arial" charset="0"/>
              </a:rPr>
              <a:t>riesgo</a:t>
            </a:r>
            <a:endParaRPr lang="fr-CH" sz="3500">
              <a:latin typeface="Arial" charset="0"/>
              <a:cs typeface="Arial" charset="0"/>
            </a:endParaRPr>
          </a:p>
          <a:p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E04C3392-C16D-4D03-B401-B3299B57E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284523"/>
              </p:ext>
            </p:extLst>
          </p:nvPr>
        </p:nvGraphicFramePr>
        <p:xfrm>
          <a:off x="628650" y="595498"/>
          <a:ext cx="7886700" cy="426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AFCE2B-4FD4-4517-AE3E-21CD7C705DA4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525B3-8B9B-4769-9203-433761414725}"/>
              </a:ext>
            </a:extLst>
          </p:cNvPr>
          <p:cNvSpPr txBox="1"/>
          <p:nvPr/>
        </p:nvSpPr>
        <p:spPr>
          <a:xfrm>
            <a:off x="1024758" y="1749435"/>
            <a:ext cx="180344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</a:rPr>
              <a:t>2 </a:t>
            </a:r>
            <a:r>
              <a:rPr lang="en-US" sz="1400" b="1" err="1">
                <a:solidFill>
                  <a:schemeClr val="accent1"/>
                </a:solidFill>
              </a:rPr>
              <a:t>millones</a:t>
            </a:r>
            <a:r>
              <a:rPr lang="en-US" sz="1400" b="1">
                <a:solidFill>
                  <a:schemeClr val="accent1"/>
                </a:solidFill>
              </a:rPr>
              <a:t> de </a:t>
            </a:r>
            <a:r>
              <a:rPr lang="en-US" sz="1400" b="1" err="1">
                <a:solidFill>
                  <a:schemeClr val="accent1"/>
                </a:solidFill>
              </a:rPr>
              <a:t>hogares</a:t>
            </a:r>
            <a:endParaRPr lang="en-US" sz="1400" b="1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DD6AA3-72C2-4CF4-913D-129C99ABB780}"/>
              </a:ext>
            </a:extLst>
          </p:cNvPr>
          <p:cNvCxnSpPr/>
          <p:nvPr/>
        </p:nvCxnSpPr>
        <p:spPr>
          <a:xfrm flipV="1">
            <a:off x="1828800" y="2057212"/>
            <a:ext cx="0" cy="449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76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Medidas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fr-CH" sz="3500" err="1">
                <a:latin typeface="Arial" charset="0"/>
                <a:ea typeface="Arial" charset="0"/>
                <a:cs typeface="Arial" charset="0"/>
              </a:rPr>
              <a:t>prevención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3669E-5A85-46B6-9778-36AFD2309AD4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9EE8B53-41D4-4B3E-9C38-F581D8B34B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578149"/>
              </p:ext>
            </p:extLst>
          </p:nvPr>
        </p:nvGraphicFramePr>
        <p:xfrm>
          <a:off x="-451238" y="845426"/>
          <a:ext cx="6109138" cy="402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E6DDC5-C4E0-4C85-8C16-E4B6F9C564F6}"/>
              </a:ext>
            </a:extLst>
          </p:cNvPr>
          <p:cNvCxnSpPr/>
          <p:nvPr/>
        </p:nvCxnSpPr>
        <p:spPr>
          <a:xfrm flipV="1">
            <a:off x="2293883" y="2017986"/>
            <a:ext cx="0" cy="240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92AA95-E953-4660-AC32-C768598516C0}"/>
              </a:ext>
            </a:extLst>
          </p:cNvPr>
          <p:cNvCxnSpPr/>
          <p:nvPr/>
        </p:nvCxnSpPr>
        <p:spPr>
          <a:xfrm>
            <a:off x="2293883" y="2017986"/>
            <a:ext cx="1907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3121B38-FE66-47B1-9E85-80EF171F5B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350018"/>
              </p:ext>
            </p:extLst>
          </p:nvPr>
        </p:nvGraphicFramePr>
        <p:xfrm>
          <a:off x="4572000" y="736552"/>
          <a:ext cx="4572000" cy="302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D408BB-2432-4309-B4AA-F3D4A8325CAD}"/>
              </a:ext>
            </a:extLst>
          </p:cNvPr>
          <p:cNvSpPr txBox="1"/>
          <p:nvPr/>
        </p:nvSpPr>
        <p:spPr>
          <a:xfrm>
            <a:off x="4549510" y="4085294"/>
            <a:ext cx="4052263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b="1" dirty="0">
                <a:solidFill>
                  <a:srgbClr val="0070C0"/>
                </a:solidFill>
              </a:rPr>
              <a:t>En los </a:t>
            </a:r>
            <a:r>
              <a:rPr lang="en-US" sz="1500" b="1" dirty="0" err="1">
                <a:solidFill>
                  <a:srgbClr val="0070C0"/>
                </a:solidFill>
              </a:rPr>
              <a:t>comercios</a:t>
            </a:r>
            <a:r>
              <a:rPr lang="en-US" sz="1500" b="1" dirty="0">
                <a:solidFill>
                  <a:srgbClr val="0070C0"/>
                </a:solidFill>
              </a:rPr>
              <a:t> de </a:t>
            </a:r>
            <a:r>
              <a:rPr lang="en-US" sz="1500" b="1" dirty="0" err="1">
                <a:solidFill>
                  <a:srgbClr val="0070C0"/>
                </a:solidFill>
              </a:rPr>
              <a:t>cercanía</a:t>
            </a:r>
            <a:r>
              <a:rPr lang="en-US" sz="1500" b="1" dirty="0">
                <a:solidFill>
                  <a:srgbClr val="0070C0"/>
                </a:solidFill>
              </a:rPr>
              <a:t> no se </a:t>
            </a:r>
            <a:r>
              <a:rPr lang="en-US" sz="1500" b="1" dirty="0" err="1">
                <a:solidFill>
                  <a:srgbClr val="0070C0"/>
                </a:solidFill>
              </a:rPr>
              <a:t>consiguen</a:t>
            </a:r>
            <a:endParaRPr lang="en-US" sz="15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b="1" dirty="0" err="1">
                <a:solidFill>
                  <a:srgbClr val="0070C0"/>
                </a:solidFill>
              </a:rPr>
              <a:t>Afirman</a:t>
            </a:r>
            <a:r>
              <a:rPr lang="en-US" sz="1500" b="1" dirty="0">
                <a:solidFill>
                  <a:srgbClr val="0070C0"/>
                </a:solidFill>
              </a:rPr>
              <a:t> que son </a:t>
            </a:r>
            <a:r>
              <a:rPr lang="en-US" sz="1500" b="1" dirty="0" err="1">
                <a:solidFill>
                  <a:srgbClr val="0070C0"/>
                </a:solidFill>
              </a:rPr>
              <a:t>artículos</a:t>
            </a:r>
            <a:r>
              <a:rPr lang="en-US" sz="1500" b="1" dirty="0">
                <a:solidFill>
                  <a:srgbClr val="0070C0"/>
                </a:solidFill>
              </a:rPr>
              <a:t> </a:t>
            </a:r>
            <a:r>
              <a:rPr lang="en-US" sz="1500" b="1" dirty="0" err="1">
                <a:solidFill>
                  <a:srgbClr val="0070C0"/>
                </a:solidFill>
              </a:rPr>
              <a:t>caros</a:t>
            </a:r>
            <a:endParaRPr lang="en-US" sz="15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b="1" dirty="0" err="1">
                <a:solidFill>
                  <a:srgbClr val="0070C0"/>
                </a:solidFill>
              </a:rPr>
              <a:t>Sube</a:t>
            </a:r>
            <a:r>
              <a:rPr lang="en-US" sz="1500" b="1" dirty="0">
                <a:solidFill>
                  <a:srgbClr val="0070C0"/>
                </a:solidFill>
              </a:rPr>
              <a:t> al 12% en </a:t>
            </a:r>
            <a:r>
              <a:rPr lang="en-US" sz="1500" b="1" dirty="0" err="1">
                <a:solidFill>
                  <a:srgbClr val="0070C0"/>
                </a:solidFill>
              </a:rPr>
              <a:t>hogares</a:t>
            </a:r>
            <a:r>
              <a:rPr lang="en-US" sz="1500" b="1" dirty="0">
                <a:solidFill>
                  <a:srgbClr val="0070C0"/>
                </a:solidFill>
              </a:rPr>
              <a:t> con </a:t>
            </a:r>
            <a:r>
              <a:rPr lang="en-US" sz="1500" b="1" dirty="0" err="1">
                <a:solidFill>
                  <a:srgbClr val="0070C0"/>
                </a:solidFill>
              </a:rPr>
              <a:t>hacinamiento</a:t>
            </a:r>
            <a:endParaRPr lang="en-US" sz="1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97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9653" y="87474"/>
            <a:ext cx="184731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US" sz="1013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3345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691" y="20541"/>
            <a:ext cx="8707842" cy="5544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500" err="1">
                <a:latin typeface="Arial" charset="0"/>
                <a:ea typeface="Arial" charset="0"/>
                <a:cs typeface="Arial" charset="0"/>
              </a:rPr>
              <a:t>Ingresos</a:t>
            </a:r>
            <a:r>
              <a:rPr lang="fr-CH" sz="350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500" err="1">
                <a:latin typeface="Arial" charset="0"/>
                <a:ea typeface="Arial" charset="0"/>
                <a:cs typeface="Arial" charset="0"/>
              </a:rPr>
              <a:t>laborales</a:t>
            </a:r>
            <a:endParaRPr lang="en-US" sz="3500">
              <a:solidFill>
                <a:srgbClr val="289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BABF4-7244-4D43-86EC-9F0B7C3DDEE2}"/>
              </a:ext>
            </a:extLst>
          </p:cNvPr>
          <p:cNvSpPr txBox="1"/>
          <p:nvPr/>
        </p:nvSpPr>
        <p:spPr>
          <a:xfrm>
            <a:off x="7204842" y="4870124"/>
            <a:ext cx="20365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Fuente: UNICEF Argentina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7CFD3E-7865-4558-A406-D01E118280AD}"/>
              </a:ext>
            </a:extLst>
          </p:cNvPr>
          <p:cNvSpPr txBox="1"/>
          <p:nvPr/>
        </p:nvSpPr>
        <p:spPr>
          <a:xfrm>
            <a:off x="0" y="672864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Desde que se tomaron las medidas de aislamiento, el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59% de los hogares afirma que los ingresos laborales se han visto reducidos. Son </a:t>
            </a:r>
            <a:r>
              <a:rPr lang="es-ES" sz="2000" b="1" u="sng" dirty="0">
                <a:solidFill>
                  <a:schemeClr val="accent1">
                    <a:lumMod val="75000"/>
                  </a:schemeClr>
                </a:solidFill>
              </a:rPr>
              <a:t>3,6 millones de hogares en el que habitan 15 millones de personas donde se redujeron los ingresos laborales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Este porcentaje aumenta al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62% en la Provincia de Buenos Aires, al 70% a los perceptores de la AUH y al 75% cuando son hogares numerosos.</a:t>
            </a:r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El 56% de las pérdidas de ingresos se deben a la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caída en la actividad </a:t>
            </a:r>
            <a:r>
              <a:rPr lang="es-ES" sz="2000" dirty="0"/>
              <a:t>de venta ambulante, cuenta propia de plomería, albañilería, electricidad, changarín, etc.; un 15% porque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bajaron las ventas, pedidos</a:t>
            </a:r>
            <a:r>
              <a:rPr lang="es-ES" sz="2000" dirty="0"/>
              <a:t>, etc. y un 12% por la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reducción de horas de trabajo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/>
              <a:t>La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pérdida de empleos promedio es del 7,2%, llegando al 10% en el NEA</a:t>
            </a:r>
            <a:r>
              <a:rPr lang="es-ES" sz="2000" dirty="0"/>
              <a:t>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5267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 Power Point Template 2016 Ver1" id="{3F7F5D43-EC16-5045-BC90-0F8BCAFD8F35}" vid="{73FB6540-1E4B-F845-8043-FEB8B9ECE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24B17A44CF442AEDD52EA5C1C0F7F" ma:contentTypeVersion="14" ma:contentTypeDescription="Create a new document." ma:contentTypeScope="" ma:versionID="ed0809275f01377c5addc70e1e3c8fd7">
  <xsd:schema xmlns:xsd="http://www.w3.org/2001/XMLSchema" xmlns:xs="http://www.w3.org/2001/XMLSchema" xmlns:p="http://schemas.microsoft.com/office/2006/metadata/properties" xmlns:ns1="http://schemas.microsoft.com/sharepoint/v3" xmlns:ns3="4320dbf4-1647-44b5-981c-0ec9fcabee4d" xmlns:ns4="62fbaf5b-3217-4e2b-bcdc-8f4fa841faf7" targetNamespace="http://schemas.microsoft.com/office/2006/metadata/properties" ma:root="true" ma:fieldsID="09ec324cd19c75f031efa900c943f0f1" ns1:_="" ns3:_="" ns4:_="">
    <xsd:import namespace="http://schemas.microsoft.com/sharepoint/v3"/>
    <xsd:import namespace="4320dbf4-1647-44b5-981c-0ec9fcabee4d"/>
    <xsd:import namespace="62fbaf5b-3217-4e2b-bcdc-8f4fa841faf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0dbf4-1647-44b5-981c-0ec9fcabee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baf5b-3217-4e2b-bcdc-8f4fa841f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52AD0D-0820-4B2C-BDB2-3C12CAEDE092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sharepoint/v3"/>
    <ds:schemaRef ds:uri="http://purl.org/dc/dcmitype/"/>
    <ds:schemaRef ds:uri="4320dbf4-1647-44b5-981c-0ec9fcabee4d"/>
    <ds:schemaRef ds:uri="62fbaf5b-3217-4e2b-bcdc-8f4fa841faf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9339730-B04F-4409-8647-EF3EFC9C0C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C95AC0-1137-491D-A257-B022D6225269}">
  <ds:schemaRefs>
    <ds:schemaRef ds:uri="4320dbf4-1647-44b5-981c-0ec9fcabee4d"/>
    <ds:schemaRef ds:uri="62fbaf5b-3217-4e2b-bcdc-8f4fa841fa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UNICEF Power Point Template 2016 Ver1</Template>
  <TotalTime>136</TotalTime>
  <Words>1209</Words>
  <Application>Microsoft Office PowerPoint</Application>
  <PresentationFormat>On-screen Show (16:9)</PresentationFormat>
  <Paragraphs>153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Matias Bohoslavsky</dc:creator>
  <cp:lastModifiedBy>Sebastian Waisgrais</cp:lastModifiedBy>
  <cp:revision>1</cp:revision>
  <cp:lastPrinted>2017-10-04T20:24:09Z</cp:lastPrinted>
  <dcterms:created xsi:type="dcterms:W3CDTF">2017-07-18T14:53:21Z</dcterms:created>
  <dcterms:modified xsi:type="dcterms:W3CDTF">2020-04-22T14:30:45Z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0x010100B0724B17A44CF442AEDD52EA5C1C0F7F</vt:lpwstr>
  </property>
</Properties>
</file>